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9" r:id="rId2"/>
  </p:sldMasterIdLst>
  <p:notesMasterIdLst>
    <p:notesMasterId r:id="rId27"/>
  </p:notesMasterIdLst>
  <p:sldIdLst>
    <p:sldId id="462" r:id="rId3"/>
    <p:sldId id="513" r:id="rId4"/>
    <p:sldId id="489" r:id="rId5"/>
    <p:sldId id="441" r:id="rId6"/>
    <p:sldId id="476" r:id="rId7"/>
    <p:sldId id="459" r:id="rId8"/>
    <p:sldId id="490" r:id="rId9"/>
    <p:sldId id="506" r:id="rId10"/>
    <p:sldId id="478" r:id="rId11"/>
    <p:sldId id="492" r:id="rId12"/>
    <p:sldId id="479" r:id="rId13"/>
    <p:sldId id="484" r:id="rId14"/>
    <p:sldId id="493" r:id="rId15"/>
    <p:sldId id="504" r:id="rId16"/>
    <p:sldId id="480" r:id="rId17"/>
    <p:sldId id="485" r:id="rId18"/>
    <p:sldId id="494" r:id="rId19"/>
    <p:sldId id="481" r:id="rId20"/>
    <p:sldId id="486" r:id="rId21"/>
    <p:sldId id="495" r:id="rId22"/>
    <p:sldId id="505" r:id="rId23"/>
    <p:sldId id="422" r:id="rId24"/>
    <p:sldId id="444" r:id="rId25"/>
    <p:sldId id="482" r:id="rId26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74FF"/>
    <a:srgbClr val="008000"/>
    <a:srgbClr val="66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1" autoAdjust="0"/>
    <p:restoredTop sz="94737" autoAdjust="0"/>
  </p:normalViewPr>
  <p:slideViewPr>
    <p:cSldViewPr>
      <p:cViewPr>
        <p:scale>
          <a:sx n="94" d="100"/>
          <a:sy n="94" d="100"/>
        </p:scale>
        <p:origin x="612" y="7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2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tx1">
            <a:lumMod val="85000"/>
            <a:lumOff val="15000"/>
          </a:schemeClr>
        </a:solidFill>
      </c:spPr>
    </c:floor>
    <c:sideWall>
      <c:thickness val="0"/>
      <c:spPr>
        <a:solidFill>
          <a:schemeClr val="accent5">
            <a:lumMod val="40000"/>
            <a:lumOff val="60000"/>
          </a:schemeClr>
        </a:solidFill>
      </c:spPr>
    </c:sideWall>
    <c:backWall>
      <c:thickness val="0"/>
      <c:spPr>
        <a:solidFill>
          <a:schemeClr val="accent5">
            <a:lumMod val="40000"/>
            <a:lumOff val="60000"/>
          </a:scheme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4.5356613032066645E-3"/>
                  <c:y val="-1.3960457811626005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411731142302863E-2"/>
                  <c:y val="-8.6433458112817867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863859408878239E-3"/>
                  <c:y val="-3.398304720106707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36</c:v>
                </c:pt>
                <c:pt idx="1">
                  <c:v>39</c:v>
                </c:pt>
                <c:pt idx="2">
                  <c:v>137</c:v>
                </c:pt>
                <c:pt idx="3">
                  <c:v>232</c:v>
                </c:pt>
                <c:pt idx="4">
                  <c:v>189</c:v>
                </c:pt>
                <c:pt idx="5">
                  <c:v>143</c:v>
                </c:pt>
                <c:pt idx="6">
                  <c:v>250</c:v>
                </c:pt>
                <c:pt idx="7">
                  <c:v>398</c:v>
                </c:pt>
                <c:pt idx="8">
                  <c:v>488</c:v>
                </c:pt>
                <c:pt idx="9">
                  <c:v>821</c:v>
                </c:pt>
                <c:pt idx="10">
                  <c:v>652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3372928"/>
        <c:axId val="136952000"/>
        <c:axId val="0"/>
      </c:bar3DChart>
      <c:catAx>
        <c:axId val="133372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6952000"/>
        <c:crosses val="autoZero"/>
        <c:auto val="1"/>
        <c:lblAlgn val="ctr"/>
        <c:lblOffset val="100"/>
        <c:noMultiLvlLbl val="0"/>
      </c:catAx>
      <c:valAx>
        <c:axId val="13695200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33372928"/>
        <c:crosses val="autoZero"/>
        <c:crossBetween val="between"/>
      </c:valAx>
      <c:spPr>
        <a:noFill/>
        <a:ln w="25390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00000000000001"/>
          <c:y val="5.884375E-2"/>
          <c:w val="0.61179605838743845"/>
          <c:h val="0.7841715271702148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სხვა ტიპის დარღვევები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2015 (398   ოქმი) </c:v>
                </c:pt>
                <c:pt idx="1">
                  <c:v>2016 (488    ოქმი)</c:v>
                </c:pt>
                <c:pt idx="2">
                  <c:v>2017 (821     ოქმი)</c:v>
                </c:pt>
                <c:pt idx="3">
                  <c:v>2018 (652    ოქმი)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288</c:v>
                </c:pt>
                <c:pt idx="1">
                  <c:v>375</c:v>
                </c:pt>
                <c:pt idx="2">
                  <c:v>596</c:v>
                </c:pt>
                <c:pt idx="3">
                  <c:v>480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პირველი ჯგუფის ფ/პ ლეგალური ბრუნვის წესების დარღვევა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2015 (398   ოქმი) </c:v>
                </c:pt>
                <c:pt idx="1">
                  <c:v>2016 (488    ოქმი)</c:v>
                </c:pt>
                <c:pt idx="2">
                  <c:v>2017 (821     ოქმი)</c:v>
                </c:pt>
                <c:pt idx="3">
                  <c:v>2018 (652    ოქმი)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110</c:v>
                </c:pt>
                <c:pt idx="1">
                  <c:v>113</c:v>
                </c:pt>
                <c:pt idx="2">
                  <c:v>225</c:v>
                </c:pt>
                <c:pt idx="3">
                  <c:v>172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2015 (398   ოქმი) </c:v>
                </c:pt>
                <c:pt idx="1">
                  <c:v>2016 (488    ოქმი)</c:v>
                </c:pt>
                <c:pt idx="2">
                  <c:v>2017 (821     ოქმი)</c:v>
                </c:pt>
                <c:pt idx="3">
                  <c:v>2018 (652    ოქმი)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3416448"/>
        <c:axId val="136953152"/>
        <c:axId val="0"/>
      </c:bar3DChart>
      <c:catAx>
        <c:axId val="1334164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36953152"/>
        <c:crosses val="autoZero"/>
        <c:auto val="1"/>
        <c:lblAlgn val="ctr"/>
        <c:lblOffset val="100"/>
        <c:noMultiLvlLbl val="0"/>
      </c:catAx>
      <c:valAx>
        <c:axId val="136953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416448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3341801826053787"/>
          <c:y val="9.7448162729658783E-2"/>
          <c:w val="0.25847073602979115"/>
          <c:h val="0.88218700787401572"/>
        </c:manualLayout>
      </c:layout>
      <c:overlay val="0"/>
      <c:spPr>
        <a:solidFill>
          <a:schemeClr val="bg2"/>
        </a:solidFill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342604743851463"/>
          <c:y val="6.1697587894554151E-2"/>
          <c:w val="0.62410772000607362"/>
          <c:h val="0.5771052480985814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ჯგუფის ფარმაცევტული პროდუქტი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2F74FF"/>
              </a:solidFill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2F74FF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2F74FF"/>
                </a:solidFill>
              </a:ln>
            </c:spPr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2F74FF"/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rgbClr val="2F74FF"/>
              </a:solidFill>
              <a:ln>
                <a:solidFill>
                  <a:srgbClr val="2F74FF"/>
                </a:solidFill>
              </a:ln>
            </c:spPr>
          </c:dPt>
          <c:dLbls>
            <c:dLbl>
              <c:idx val="0"/>
              <c:layout>
                <c:manualLayout>
                  <c:x val="6.1728395061728392E-3"/>
                  <c:y val="-0.14030163304472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8580246913580245E-2"/>
                  <c:y val="-9.8211143131307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5961801262445505E-2"/>
                  <c:y val="-0.258155004802292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604938271604937E-2"/>
                  <c:y val="-0.148719731027407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9857549857549859E-2"/>
                  <c:y val="-0.26376707012408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7303095377540615E-3"/>
                  <c:y val="-0.182392122958141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8.2644628099173556E-3"/>
                  <c:y val="-8.698701248772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5812672176308437E-2"/>
                  <c:y val="-0.103823208453096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solidFill>
                  <a:srgbClr val="0070C0"/>
                </a:solidFill>
              </a:ln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2015</c:v>
                </c:pt>
                <c:pt idx="2">
                  <c:v>2016</c:v>
                </c:pt>
                <c:pt idx="4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 formatCode="#,##0">
                  <c:v>3827549</c:v>
                </c:pt>
                <c:pt idx="1">
                  <c:v>1825551</c:v>
                </c:pt>
                <c:pt idx="2" formatCode="#,##0">
                  <c:v>19303479</c:v>
                </c:pt>
                <c:pt idx="3" formatCode="#,##0">
                  <c:v>6773417</c:v>
                </c:pt>
                <c:pt idx="4" formatCode="#,##0">
                  <c:v>6531909</c:v>
                </c:pt>
                <c:pt idx="5" formatCode="#,##0">
                  <c:v>2262465</c:v>
                </c:pt>
                <c:pt idx="6">
                  <c:v>2806984</c:v>
                </c:pt>
                <c:pt idx="7">
                  <c:v>1490860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 ნივთიერების (გაბაპენტინი, ბაკლოფენი, ზოპიკლონი. ზალეპლონი, ტროპიკამიდი, დექსტრომეტორფანი) შემცველი ფარმაცევტული პროდუქტი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3888888888888888E-2"/>
                  <c:y val="-6.45387512005732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345679012345678E-2"/>
                  <c:y val="-8.4180979826834645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592592592592587E-3"/>
                  <c:y val="-5.612065321788976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2015</c:v>
                </c:pt>
                <c:pt idx="2">
                  <c:v>2016</c:v>
                </c:pt>
                <c:pt idx="4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8649088"/>
        <c:axId val="132671168"/>
        <c:axId val="0"/>
      </c:bar3DChart>
      <c:catAx>
        <c:axId val="13864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32671168"/>
        <c:crosses val="autoZero"/>
        <c:auto val="1"/>
        <c:lblAlgn val="ctr"/>
        <c:lblOffset val="100"/>
        <c:noMultiLvlLbl val="0"/>
      </c:catAx>
      <c:valAx>
        <c:axId val="13267116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38649088"/>
        <c:crosses val="autoZero"/>
        <c:crossBetween val="between"/>
      </c:valAx>
      <c:spPr>
        <a:noFill/>
        <a:ln w="25402">
          <a:noFill/>
        </a:ln>
      </c:spPr>
    </c:plotArea>
    <c:legend>
      <c:legendPos val="r"/>
      <c:layout>
        <c:manualLayout>
          <c:xMode val="edge"/>
          <c:yMode val="edge"/>
          <c:x val="0.817420012581072"/>
          <c:y val="6.1732718539678738E-2"/>
          <c:w val="0.16097514153705994"/>
          <c:h val="0.93826728146032123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  <c:spPr>
        <a:solidFill>
          <a:schemeClr val="accent5">
            <a:lumMod val="40000"/>
            <a:lumOff val="60000"/>
          </a:schemeClr>
        </a:solidFill>
      </c:spPr>
    </c:sideWall>
    <c:backWall>
      <c:thickness val="0"/>
      <c:spPr>
        <a:solidFill>
          <a:schemeClr val="accent5">
            <a:lumMod val="40000"/>
            <a:lumOff val="60000"/>
          </a:scheme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2F74FF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bg2"/>
              </a:solidFill>
              <a:ln>
                <a:solidFill>
                  <a:srgbClr val="2F74FF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2F74FF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rgbClr val="2F74FF"/>
                </a:solidFill>
              </a:ln>
            </c:spPr>
          </c:dPt>
          <c:dPt>
            <c:idx val="4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rgbClr val="2F74FF"/>
                </a:solidFill>
              </a:ln>
            </c:spPr>
          </c:dPt>
          <c:dLbls>
            <c:dLbl>
              <c:idx val="0"/>
              <c:layout>
                <c:manualLayout>
                  <c:x val="6.7794823060910531E-2"/>
                  <c:y val="-7.513438359521064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092486499532386"/>
                  <c:y val="-8.9555474231357152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5227773252481373E-2"/>
                  <c:y val="-5.252751266171069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(აფთიაქის ნებართვის გარეშე)</c:v>
                </c:pt>
                <c:pt idx="4">
                  <c:v>2018 წ. (იმპორტის ნებართვის გარეშე)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</c:v>
                </c:pt>
                <c:pt idx="1">
                  <c:v>18</c:v>
                </c:pt>
                <c:pt idx="2">
                  <c:v>7</c:v>
                </c:pt>
                <c:pt idx="3">
                  <c:v>36</c:v>
                </c:pt>
                <c:pt idx="4">
                  <c:v>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6707200"/>
        <c:axId val="139009344"/>
        <c:axId val="0"/>
      </c:bar3DChart>
      <c:catAx>
        <c:axId val="16670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9009344"/>
        <c:crosses val="autoZero"/>
        <c:auto val="1"/>
        <c:lblAlgn val="ctr"/>
        <c:lblOffset val="100"/>
        <c:noMultiLvlLbl val="0"/>
      </c:catAx>
      <c:valAx>
        <c:axId val="13900934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66707200"/>
        <c:crosses val="autoZero"/>
        <c:crossBetween val="between"/>
      </c:valAx>
      <c:spPr>
        <a:noFill/>
        <a:ln w="25402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722222222222225E-2"/>
          <c:y val="6.03525641025641E-2"/>
          <c:w val="0.91727777777777775"/>
          <c:h val="0.816682566121542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2F74FF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2013წელი</c:v>
                </c:pt>
                <c:pt idx="1">
                  <c:v>2014 წელი</c:v>
                </c:pt>
                <c:pt idx="2">
                  <c:v>2015 წელი</c:v>
                </c:pt>
                <c:pt idx="3">
                  <c:v>2016 წელი</c:v>
                </c:pt>
                <c:pt idx="4">
                  <c:v>2017 წელი</c:v>
                </c:pt>
                <c:pt idx="5">
                  <c:v>2018 წელი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გაუქმდა კალენდარული წლის განმავლობაში 3-ჯერ გამოვლენილი სამართალდარღვევის საფუძველზე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2013წელი</c:v>
                </c:pt>
                <c:pt idx="1">
                  <c:v>2014 წელი</c:v>
                </c:pt>
                <c:pt idx="2">
                  <c:v>2015 წელი</c:v>
                </c:pt>
                <c:pt idx="3">
                  <c:v>2016 წელი</c:v>
                </c:pt>
                <c:pt idx="4">
                  <c:v>2017 წელი</c:v>
                </c:pt>
                <c:pt idx="5">
                  <c:v>2018 წელი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11</c:v>
                </c:pt>
                <c:pt idx="2">
                  <c:v>13</c:v>
                </c:pt>
                <c:pt idx="3">
                  <c:v>18</c:v>
                </c:pt>
                <c:pt idx="4">
                  <c:v>12</c:v>
                </c:pt>
                <c:pt idx="5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6707712"/>
        <c:axId val="206285056"/>
      </c:barChart>
      <c:catAx>
        <c:axId val="1667077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/>
                </a:solidFill>
              </a:defRPr>
            </a:pPr>
            <a:endParaRPr lang="en-US"/>
          </a:p>
        </c:txPr>
        <c:crossAx val="206285056"/>
        <c:crosses val="autoZero"/>
        <c:auto val="1"/>
        <c:lblAlgn val="ctr"/>
        <c:lblOffset val="100"/>
        <c:noMultiLvlLbl val="0"/>
      </c:catAx>
      <c:valAx>
        <c:axId val="206285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166707712"/>
        <c:crosses val="autoZero"/>
        <c:crossBetween val="between"/>
      </c:valAx>
      <c:spPr>
        <a:solidFill>
          <a:schemeClr val="bg2">
            <a:lumMod val="90000"/>
          </a:schemeClr>
        </a:solidFill>
      </c:spPr>
    </c:plotArea>
    <c:plotVisOnly val="1"/>
    <c:dispBlanksAs val="gap"/>
    <c:showDLblsOverMax val="0"/>
  </c:chart>
  <c:spPr>
    <a:solidFill>
      <a:schemeClr val="bg2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13140" cy="465140"/>
          </a:xfrm>
          <a:prstGeom prst="rect">
            <a:avLst/>
          </a:prstGeom>
        </p:spPr>
        <p:txBody>
          <a:bodyPr vert="horz" lIns="90769" tIns="45384" rIns="90769" bIns="453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43" y="3"/>
            <a:ext cx="3013140" cy="465140"/>
          </a:xfrm>
          <a:prstGeom prst="rect">
            <a:avLst/>
          </a:prstGeom>
        </p:spPr>
        <p:txBody>
          <a:bodyPr vert="horz" lIns="90769" tIns="45384" rIns="90769" bIns="45384" rtlCol="0"/>
          <a:lstStyle>
            <a:lvl1pPr algn="r">
              <a:defRPr sz="1200"/>
            </a:lvl1pPr>
          </a:lstStyle>
          <a:p>
            <a:fld id="{AC479253-5BBA-4E82-BCB3-004C37A2E9C9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9" tIns="45384" rIns="90769" bIns="453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862" y="4421195"/>
            <a:ext cx="5565117" cy="4189411"/>
          </a:xfrm>
          <a:prstGeom prst="rect">
            <a:avLst/>
          </a:prstGeom>
        </p:spPr>
        <p:txBody>
          <a:bodyPr vert="horz" lIns="90769" tIns="45384" rIns="90769" bIns="453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387"/>
            <a:ext cx="3013140" cy="465140"/>
          </a:xfrm>
          <a:prstGeom prst="rect">
            <a:avLst/>
          </a:prstGeom>
        </p:spPr>
        <p:txBody>
          <a:bodyPr vert="horz" lIns="90769" tIns="45384" rIns="90769" bIns="453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43" y="8842387"/>
            <a:ext cx="3013140" cy="465140"/>
          </a:xfrm>
          <a:prstGeom prst="rect">
            <a:avLst/>
          </a:prstGeom>
        </p:spPr>
        <p:txBody>
          <a:bodyPr vert="horz" lIns="90769" tIns="45384" rIns="90769" bIns="45384" rtlCol="0" anchor="b"/>
          <a:lstStyle>
            <a:lvl1pPr algn="r">
              <a:defRPr sz="1200"/>
            </a:lvl1pPr>
          </a:lstStyle>
          <a:p>
            <a:fld id="{3B5EB9F2-F706-4525-80A2-FE6E42DBC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3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EB9F2-F706-4525-80A2-FE6E42DBC8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41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EB9F2-F706-4525-80A2-FE6E42DBC89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14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EB9F2-F706-4525-80A2-FE6E42DBC89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64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EB9F2-F706-4525-80A2-FE6E42DBC89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0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78C676-709A-495B-9C9A-DB7641E621DC}" type="datetime1">
              <a:rPr lang="en-US" smtClean="0"/>
              <a:t>8/30/2019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B986-AC0C-4352-B926-FC6894FB9347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237F25-449F-41C9-A430-B76BB3FB28EF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3C6E-86DF-41AF-B5BB-E78DDF556378}" type="datetime1">
              <a:rPr lang="en-US" smtClean="0"/>
              <a:t>8/30/2019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FD199-5E01-4B6A-BF7A-9C0DC67051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45949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C676-709A-495B-9C9A-DB7641E621DC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FDA8-445A-4E99-830C-A56E5D9A909E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C7C6-B603-4DE3-B86A-2413C1B3CD5A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25365-FD10-42C4-9A45-2A222B7CB847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3B14-6833-499E-8CA7-84BB3342A98C}" type="datetime1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2AB49-307F-4320-AB8A-FFF709E9FB38}" type="datetime1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79F4-9952-471A-8084-4B738DCF6662}" type="datetime1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9FDA8-445A-4E99-830C-A56E5D9A909E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9E0D-A64E-45AE-BE81-C03732D268A0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1523-FBE9-4238-BC52-921D98C9402A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B986-AC0C-4352-B926-FC6894FB9347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7F25-449F-41C9-A430-B76BB3FB28EF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A5C7C6-B603-4DE3-B86A-2413C1B3CD5A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25365-FD10-42C4-9A45-2A222B7CB847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DF3B14-6833-499E-8CA7-84BB3342A98C}" type="datetime1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2AB49-307F-4320-AB8A-FFF709E9FB38}" type="datetime1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8C79F4-9952-471A-8084-4B738DCF6662}" type="datetime1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BA9E0D-A64E-45AE-BE81-C03732D268A0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F91523-FBE9-4238-BC52-921D98C9402A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7FC624-023A-4AF7-9816-EE469C8EE333}" type="datetime1">
              <a:rPr lang="en-US" smtClean="0"/>
              <a:t>8/30/2019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97FC624-023A-4AF7-9816-EE469C8EE333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33400" y="1828800"/>
            <a:ext cx="8229600" cy="2514600"/>
          </a:xfrm>
          <a:prstGeom prst="rect">
            <a:avLst/>
          </a:prstGeom>
        </p:spPr>
        <p:txBody>
          <a:bodyPr vert="horz" rtlCol="0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ka-GE" sz="4400" u="sng" dirty="0" smtClean="0">
                <a:solidFill>
                  <a:schemeClr val="tx1"/>
                </a:solidFill>
                <a:latin typeface="+mn-lt"/>
              </a:rPr>
              <a:t>პირველი ჯგუფის ფარმაცევტული პროდუქტის ლეგალური ბრუნვის წესების დარღვევის ფაქტები</a:t>
            </a:r>
            <a:r>
              <a:rPr lang="ru-RU" sz="5400" u="sng" dirty="0" smtClean="0"/>
              <a:t/>
            </a:r>
            <a:br>
              <a:rPr lang="ru-RU" sz="5400" u="sng" dirty="0" smtClean="0"/>
            </a:br>
            <a:endParaRPr lang="ru-RU" sz="5400" u="sng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6768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83267"/>
              </p:ext>
            </p:extLst>
          </p:nvPr>
        </p:nvGraphicFramePr>
        <p:xfrm>
          <a:off x="0" y="990601"/>
          <a:ext cx="9067798" cy="4190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8059"/>
                <a:gridCol w="744074"/>
                <a:gridCol w="883588"/>
                <a:gridCol w="1209121"/>
                <a:gridCol w="1209121"/>
                <a:gridCol w="1209121"/>
                <a:gridCol w="1209121"/>
                <a:gridCol w="1209121"/>
                <a:gridCol w="836472"/>
              </a:tblGrid>
              <a:tr h="271650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ობიექტის</a:t>
                      </a:r>
                      <a:r>
                        <a:rPr lang="ka-G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რაოდენობა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 smtClean="0">
                          <a:effectLst/>
                        </a:rPr>
                        <a:t>ჩამორთემული რ-ბა ერთეულებში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u="none" strike="noStrike" dirty="0" smtClean="0">
                          <a:effectLst/>
                        </a:rPr>
                        <a:t>ჩამორთმული რ-ბა გრ-ში</a:t>
                      </a:r>
                      <a:endParaRPr lang="ka-GE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ობიექტის</a:t>
                      </a:r>
                      <a:r>
                        <a:rPr lang="ka-G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რაოდენობა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 smtClean="0">
                          <a:effectLst/>
                        </a:rPr>
                        <a:t>ურეცეპტოდ გაცემული</a:t>
                      </a:r>
                      <a:r>
                        <a:rPr lang="ka-GE" sz="16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600" b="1" u="none" strike="noStrike" dirty="0" smtClean="0">
                          <a:effectLst/>
                        </a:rPr>
                        <a:t> რ-ბა ერთეულებში 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u="none" strike="noStrike" dirty="0" smtClean="0">
                          <a:effectLst/>
                        </a:rPr>
                        <a:t>ურეცეპტოდ გაცემული</a:t>
                      </a:r>
                      <a:r>
                        <a:rPr lang="ka-GE" sz="16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600" b="1" u="none" strike="noStrike" dirty="0" smtClean="0">
                          <a:effectLst/>
                        </a:rPr>
                        <a:t> რ-ბა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u="none" strike="noStrike" dirty="0" smtClean="0">
                          <a:effectLst/>
                        </a:rPr>
                        <a:t> გრ-ში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 </a:t>
                      </a:r>
                      <a:r>
                        <a:rPr lang="ka-G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ერთეულებში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 </a:t>
                      </a:r>
                      <a:r>
                        <a:rPr lang="ka-G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გრ-ში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247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 smtClean="0">
                          <a:effectLst/>
                        </a:rPr>
                        <a:t>2017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7162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179,05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973306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24332,65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980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24 511,7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17130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428,25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990139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24753,475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997 269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25 181,725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8160" y="0"/>
            <a:ext cx="8229600" cy="1143000"/>
          </a:xfrm>
        </p:spPr>
        <p:txBody>
          <a:bodyPr>
            <a:normAutofit fontScale="90000"/>
          </a:bodyPr>
          <a:lstStyle/>
          <a:p>
            <a:pPr algn="ctr" fontAlgn="b">
              <a:spcBef>
                <a:spcPts val="0"/>
              </a:spcBef>
              <a:defRPr/>
            </a:pPr>
            <a:r>
              <a:rPr lang="ka-GE" sz="3100" dirty="0" smtClean="0">
                <a:effectLst/>
              </a:rPr>
              <a:t/>
            </a:r>
            <a:br>
              <a:rPr lang="ka-GE" sz="3100" dirty="0" smtClean="0">
                <a:effectLst/>
              </a:rPr>
            </a:br>
            <a:r>
              <a:rPr lang="ka-GE" sz="3100" dirty="0">
                <a:effectLst/>
              </a:rPr>
              <a:t/>
            </a:r>
            <a:br>
              <a:rPr lang="ka-GE" sz="3100" dirty="0">
                <a:effectLst/>
              </a:rPr>
            </a:br>
            <a:r>
              <a:rPr lang="ka-GE" sz="3100" dirty="0" smtClean="0">
                <a:effectLst/>
              </a:rPr>
              <a:t>ურეცეპტოდ </a:t>
            </a:r>
            <a:r>
              <a:rPr lang="ka-GE" sz="3100" dirty="0">
                <a:effectLst/>
              </a:rPr>
              <a:t>გაცემული </a:t>
            </a:r>
            <a:r>
              <a:rPr lang="ka-GE" sz="3100" dirty="0" smtClean="0">
                <a:effectLst/>
              </a:rPr>
              <a:t>და ჩამორთმეული ბაკლოფენის </a:t>
            </a:r>
            <a:r>
              <a:rPr lang="en-US" sz="3100" dirty="0" smtClean="0">
                <a:effectLst/>
              </a:rPr>
              <a:t> </a:t>
            </a:r>
            <a:r>
              <a:rPr lang="ka-GE" sz="3100" dirty="0" smtClean="0">
                <a:effectLst/>
              </a:rPr>
              <a:t>რაოდენობა</a:t>
            </a:r>
            <a:r>
              <a:rPr lang="ka-GE" sz="44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4400" dirty="0">
                <a:solidFill>
                  <a:srgbClr val="000000"/>
                </a:solidFill>
                <a:effectLst/>
                <a:latin typeface="Calibri"/>
              </a:rPr>
            </a:br>
            <a:r>
              <a:rPr lang="ka-GE" sz="20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2000" dirty="0">
                <a:solidFill>
                  <a:srgbClr val="000000"/>
                </a:solidFill>
                <a:effectLst/>
                <a:latin typeface="Calibri"/>
              </a:rPr>
            </a:b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0960" y="5486400"/>
            <a:ext cx="9113520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2017 </a:t>
            </a:r>
            <a:r>
              <a:rPr lang="ka-GE" dirty="0" smtClean="0"/>
              <a:t>წ.ჩამორთმეული </a:t>
            </a:r>
            <a:r>
              <a:rPr lang="ka-GE" dirty="0"/>
              <a:t>და ურეცეპტოდ გაცემულია სულ </a:t>
            </a:r>
            <a:r>
              <a:rPr lang="ka-GE" dirty="0" smtClean="0"/>
              <a:t> 980 468 ერთეული</a:t>
            </a:r>
            <a:r>
              <a:rPr lang="ka-GE" dirty="0"/>
              <a:t>, რაც დოზებზე გადააანგარიშებით შეადგენს    </a:t>
            </a:r>
            <a:r>
              <a:rPr lang="ka-GE" dirty="0" smtClean="0"/>
              <a:t>24  511,7  </a:t>
            </a:r>
            <a:r>
              <a:rPr lang="ka-GE" dirty="0"/>
              <a:t>გ-ს </a:t>
            </a:r>
            <a:endParaRPr lang="ka-GE" dirty="0" smtClean="0"/>
          </a:p>
          <a:p>
            <a:r>
              <a:rPr lang="ka-GE" dirty="0" smtClean="0"/>
              <a:t>2018 წ. </a:t>
            </a:r>
            <a:r>
              <a:rPr lang="ka-GE" dirty="0"/>
              <a:t>წ.ჩამორთმეული და ურეცეპტოდ გაცემულია სულ  </a:t>
            </a:r>
            <a:r>
              <a:rPr lang="ka-GE" dirty="0" smtClean="0"/>
              <a:t>1 007 269 ერთეული</a:t>
            </a:r>
            <a:r>
              <a:rPr lang="ka-GE" dirty="0"/>
              <a:t>, რაც დოზებზე გადააანგარიშებით შეადგენს    </a:t>
            </a:r>
            <a:r>
              <a:rPr lang="ka-GE" dirty="0" smtClean="0"/>
              <a:t>25 181,73 გ-ს 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70892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3698270"/>
              </p:ext>
            </p:extLst>
          </p:nvPr>
        </p:nvGraphicFramePr>
        <p:xfrm>
          <a:off x="381000" y="1295400"/>
          <a:ext cx="8458201" cy="5029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9656"/>
                <a:gridCol w="769656"/>
                <a:gridCol w="978106"/>
                <a:gridCol w="1190562"/>
                <a:gridCol w="1046251"/>
                <a:gridCol w="1042242"/>
                <a:gridCol w="1330864"/>
                <a:gridCol w="1330864"/>
              </a:tblGrid>
              <a:tr h="21786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85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აფთიაქი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გაბაპენტინი  100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გაბაპენტინი 300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გაბაპენტინი  400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გაბაპენტინი 600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u="none" strike="noStrike" dirty="0" smtClean="0">
                          <a:effectLst/>
                        </a:rPr>
                        <a:t>გაბაპენტინი 800</a:t>
                      </a:r>
                      <a:endParaRPr lang="ka-GE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სულ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4762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288648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328610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202190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821012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4762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41810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787344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871036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903972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2604213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4762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 panose="020B0604020202020204" pitchFamily="34" charset="0"/>
                        </a:rPr>
                        <a:t>2017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 panose="020B0604020202020204" pitchFamily="34" charset="0"/>
                        </a:rPr>
                        <a:t>75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65129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1570096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1622729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1110272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244917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4613143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066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 panose="020B0604020202020204" pitchFamily="34" charset="0"/>
                        </a:rPr>
                        <a:t>2018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176051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136996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29446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342698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066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  <a:cs typeface="Arial" panose="020B0604020202020204" pitchFamily="34" charset="0"/>
                        </a:rPr>
                        <a:t>ჯამი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8 381 066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476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143000" y="228600"/>
            <a:ext cx="7162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>
              <a:defRPr/>
            </a:pPr>
            <a:r>
              <a:rPr lang="ka-GE" sz="2800" b="1" dirty="0">
                <a:solidFill>
                  <a:prstClr val="black"/>
                </a:solidFill>
              </a:rPr>
              <a:t>ურეცეპტოდ გაცემული გაბაპენტინის  რაოდენობა ერთეულებში</a:t>
            </a:r>
            <a:endParaRPr lang="ka-GE" sz="2800" b="1" dirty="0">
              <a:solidFill>
                <a:srgbClr val="000000"/>
              </a:solidFill>
              <a:latin typeface="Calibri"/>
            </a:endParaRPr>
          </a:p>
          <a:p>
            <a:pPr lvl="0" fontAlgn="b"/>
            <a:endParaRPr lang="ka-GE" sz="2800" b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058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626175"/>
              </p:ext>
            </p:extLst>
          </p:nvPr>
        </p:nvGraphicFramePr>
        <p:xfrm>
          <a:off x="1219200" y="1981200"/>
          <a:ext cx="7010401" cy="37280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6576"/>
                <a:gridCol w="782102"/>
                <a:gridCol w="928745"/>
                <a:gridCol w="1894153"/>
                <a:gridCol w="1371026"/>
                <a:gridCol w="1447799"/>
              </a:tblGrid>
              <a:tr h="1981200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1" u="none" strike="noStrike" dirty="0">
                          <a:effectLst/>
                        </a:rPr>
                        <a:t>წელი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effectLst/>
                        </a:rPr>
                        <a:t>აფთიაქი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გაბაპენტინი  100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გაბაპენტინი 300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გაბაპენტინი  400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გაბაპენტინი 600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0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>
                          <a:effectLst/>
                        </a:rPr>
                        <a:t>2015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50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86594.4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131444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121314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0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>
                          <a:effectLst/>
                        </a:rPr>
                        <a:t>2016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51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236203.2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348414.4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542383.2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4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u="none" strike="noStrike">
                          <a:effectLst/>
                        </a:rPr>
                        <a:t>ჯამი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r>
                        <a:rPr lang="ka-GE" sz="1400" b="1" u="none" strike="noStrike" dirty="0" smtClean="0">
                          <a:effectLst/>
                        </a:rPr>
                        <a:t>75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4337.4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322797.6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479858.4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663697.2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01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881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ka-G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470</a:t>
                      </a:r>
                      <a:r>
                        <a:rPr lang="ka-G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690.6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b">
              <a:spcBef>
                <a:spcPts val="0"/>
              </a:spcBef>
              <a:defRPr/>
            </a:pPr>
            <a:r>
              <a:rPr lang="ka-GE" sz="3600" dirty="0">
                <a:effectLst/>
              </a:rPr>
              <a:t>ურეცეპტოდ გაცემული გაბაპენტინის  რაოდენობა </a:t>
            </a:r>
            <a:r>
              <a:rPr lang="ka-GE" sz="3600" dirty="0" smtClean="0">
                <a:effectLst/>
              </a:rPr>
              <a:t>(გრამებში) 2015-2016 წწ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623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962951"/>
              </p:ext>
            </p:extLst>
          </p:nvPr>
        </p:nvGraphicFramePr>
        <p:xfrm>
          <a:off x="152401" y="1066799"/>
          <a:ext cx="8915399" cy="5022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540"/>
                <a:gridCol w="891540"/>
                <a:gridCol w="652311"/>
                <a:gridCol w="856449"/>
                <a:gridCol w="822960"/>
                <a:gridCol w="891540"/>
                <a:gridCol w="754380"/>
                <a:gridCol w="891540"/>
                <a:gridCol w="644180"/>
                <a:gridCol w="864580"/>
                <a:gridCol w="754379"/>
              </a:tblGrid>
              <a:tr h="1161201">
                <a:tc>
                  <a:txBody>
                    <a:bodyPr/>
                    <a:lstStyle/>
                    <a:p>
                      <a:pPr algn="l" fontAlgn="b"/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გაბაპენტინი 100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   </a:t>
                      </a:r>
                      <a:r>
                        <a:rPr lang="ka-GE" sz="1200" u="none" strike="noStrike" dirty="0" smtClean="0">
                          <a:effectLst/>
                        </a:rPr>
                        <a:t> </a:t>
                      </a:r>
                      <a:r>
                        <a:rPr lang="ka-GE" sz="1200" u="none" strike="noStrike" dirty="0">
                          <a:effectLst/>
                        </a:rPr>
                        <a:t>გაბაპენტინი  300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გაბაპენტინი  </a:t>
                      </a:r>
                      <a:r>
                        <a:rPr lang="ka-GE" sz="1200" u="none" strike="noStrike" dirty="0">
                          <a:effectLst/>
                        </a:rPr>
                        <a:t>400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გაბაპენტინი   </a:t>
                      </a:r>
                      <a:r>
                        <a:rPr lang="ka-GE" sz="1200" u="none" strike="noStrike" dirty="0" smtClean="0">
                          <a:effectLst/>
                        </a:rPr>
                        <a:t>600 </a:t>
                      </a:r>
                      <a:r>
                        <a:rPr lang="ka-GE" sz="1200" u="none" strike="noStrike" dirty="0">
                          <a:effectLst/>
                        </a:rPr>
                        <a:t>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    </a:t>
                      </a:r>
                      <a:r>
                        <a:rPr lang="ka-GE" sz="1200" u="none" strike="noStrike" dirty="0" smtClean="0">
                          <a:effectLst/>
                        </a:rPr>
                        <a:t>გაბაპენტინი 800 </a:t>
                      </a:r>
                      <a:r>
                        <a:rPr lang="ka-GE" sz="1200" u="none" strike="noStrike" dirty="0">
                          <a:effectLst/>
                        </a:rPr>
                        <a:t>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912">
                <a:tc>
                  <a:txBody>
                    <a:bodyPr/>
                    <a:lstStyle/>
                    <a:p>
                      <a:pPr algn="l" fontAlgn="b"/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ჩამორთმევ ა  (1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(5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(38</a:t>
                      </a:r>
                      <a:r>
                        <a:rPr lang="ka-GE" sz="1200" u="none" strike="noStrike" baseline="0" dirty="0" smtClean="0">
                          <a:effectLst/>
                        </a:rPr>
                        <a:t>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(34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 (29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(32</a:t>
                      </a:r>
                      <a:r>
                        <a:rPr lang="ka-GE" sz="1200" u="none" strike="noStrike" baseline="0" dirty="0" smtClean="0">
                          <a:effectLst/>
                        </a:rPr>
                        <a:t>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  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(4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 (18 ობიექტი) 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(29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0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ერთეულები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21755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7256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494104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4975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423083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4110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244917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0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გრამები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175,5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2 176,8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148 231,2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1 990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169 233,2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2 466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195 933,6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ერთეულები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22 133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501 360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428 058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4 110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244 917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გრამები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2 213,3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150 408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171 223,2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2 466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195 933,6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ka-GE" sz="2700" dirty="0" smtClean="0">
                <a:effectLst/>
              </a:rPr>
              <a:t>ჩამორთმეული და ურეცეპტოდ გაცემული გაბაპენტინის  რაოდენობა (2017 წ)</a:t>
            </a:r>
            <a:endParaRPr lang="en-US" sz="31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66800" y="5638800"/>
            <a:ext cx="7848600" cy="1143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a-GE" sz="1900" dirty="0">
                <a:solidFill>
                  <a:schemeClr val="tx1"/>
                </a:solidFill>
                <a:effectLst/>
              </a:rPr>
              <a:t>ჩამორთმეული და ურეცეპტოდ გაცემულია სულ </a:t>
            </a:r>
            <a:r>
              <a:rPr lang="ka-GE" sz="1900" dirty="0" smtClean="0">
                <a:solidFill>
                  <a:schemeClr val="tx1"/>
                </a:solidFill>
                <a:effectLst/>
              </a:rPr>
              <a:t>1 200 578 ერთეული, რაც დოზებზე გადააანგარიშებით შეადგენს    522 </a:t>
            </a:r>
            <a:r>
              <a:rPr lang="en-US" sz="1900" dirty="0" smtClean="0">
                <a:solidFill>
                  <a:schemeClr val="tx1"/>
                </a:solidFill>
                <a:effectLst/>
              </a:rPr>
              <a:t> </a:t>
            </a:r>
            <a:r>
              <a:rPr lang="ka-GE" sz="1900" dirty="0" smtClean="0">
                <a:solidFill>
                  <a:schemeClr val="tx1"/>
                </a:solidFill>
                <a:effectLst/>
              </a:rPr>
              <a:t>244,1  გ-ს</a:t>
            </a:r>
            <a:endParaRPr lang="ka-GE" sz="1900" dirty="0" smtClean="0">
              <a:solidFill>
                <a:schemeClr val="tx1"/>
              </a:solidFill>
            </a:endParaRPr>
          </a:p>
          <a:p>
            <a:endParaRPr lang="en-US"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8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510965"/>
              </p:ext>
            </p:extLst>
          </p:nvPr>
        </p:nvGraphicFramePr>
        <p:xfrm>
          <a:off x="152401" y="1066799"/>
          <a:ext cx="8915399" cy="5022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1999"/>
                <a:gridCol w="1021081"/>
                <a:gridCol w="652311"/>
                <a:gridCol w="856449"/>
                <a:gridCol w="822960"/>
                <a:gridCol w="891540"/>
                <a:gridCol w="754380"/>
                <a:gridCol w="891540"/>
                <a:gridCol w="644180"/>
                <a:gridCol w="864580"/>
                <a:gridCol w="754379"/>
              </a:tblGrid>
              <a:tr h="1161201">
                <a:tc>
                  <a:txBody>
                    <a:bodyPr/>
                    <a:lstStyle/>
                    <a:p>
                      <a:pPr algn="l" fontAlgn="b"/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გაბაპენტინი 100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   </a:t>
                      </a:r>
                      <a:r>
                        <a:rPr lang="ka-GE" sz="1200" u="none" strike="noStrike" dirty="0" smtClean="0">
                          <a:effectLst/>
                        </a:rPr>
                        <a:t> </a:t>
                      </a:r>
                      <a:r>
                        <a:rPr lang="ka-GE" sz="1200" u="none" strike="noStrike" dirty="0">
                          <a:effectLst/>
                        </a:rPr>
                        <a:t>გაბაპენტინი  300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გაბაპენტინი  </a:t>
                      </a:r>
                      <a:r>
                        <a:rPr lang="ka-GE" sz="1200" u="none" strike="noStrike" dirty="0">
                          <a:effectLst/>
                        </a:rPr>
                        <a:t>400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გაბაპენტინი   </a:t>
                      </a:r>
                      <a:r>
                        <a:rPr lang="ka-GE" sz="1200" u="none" strike="noStrike" dirty="0" smtClean="0">
                          <a:effectLst/>
                        </a:rPr>
                        <a:t>600 </a:t>
                      </a:r>
                      <a:r>
                        <a:rPr lang="ka-GE" sz="1200" u="none" strike="noStrike" dirty="0">
                          <a:effectLst/>
                        </a:rPr>
                        <a:t>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    </a:t>
                      </a:r>
                      <a:r>
                        <a:rPr lang="ka-GE" sz="1200" u="none" strike="noStrike" dirty="0" smtClean="0">
                          <a:effectLst/>
                        </a:rPr>
                        <a:t>გაბაპენტინი 800 </a:t>
                      </a:r>
                      <a:r>
                        <a:rPr lang="ka-GE" sz="1200" u="none" strike="noStrike" dirty="0">
                          <a:effectLst/>
                        </a:rPr>
                        <a:t>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912">
                <a:tc>
                  <a:txBody>
                    <a:bodyPr/>
                    <a:lstStyle/>
                    <a:p>
                      <a:pPr algn="l" fontAlgn="b"/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ჩამორთმევა  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(1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(58</a:t>
                      </a:r>
                      <a:r>
                        <a:rPr lang="ka-GE" sz="1200" u="none" strike="noStrike" baseline="0" dirty="0" smtClean="0">
                          <a:effectLst/>
                        </a:rPr>
                        <a:t>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(37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 (26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(18</a:t>
                      </a:r>
                      <a:r>
                        <a:rPr lang="ka-GE" sz="1200" u="none" strike="noStrike" baseline="0" dirty="0" smtClean="0">
                          <a:effectLst/>
                        </a:rPr>
                        <a:t>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  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(4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ჩამორთმევა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(2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0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ერთეულები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u="none" strike="noStrike" dirty="0" smtClean="0">
                          <a:effectLst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u="none" strike="noStrike" dirty="0" smtClean="0">
                          <a:effectLst/>
                        </a:rPr>
                        <a:t>205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6666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u="none" strike="noStrike" dirty="0" smtClean="0">
                          <a:effectLst/>
                        </a:rPr>
                        <a:t>176051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u="none" strike="noStrike" dirty="0" smtClean="0">
                          <a:effectLst/>
                        </a:rPr>
                        <a:t>1292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136996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r>
                        <a:rPr lang="ka-GE" sz="1200" u="none" strike="noStrike" dirty="0" smtClean="0">
                          <a:effectLst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29 446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0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გრამები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52815,3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516,8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54798,4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13556,8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ერთეულები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u="none" strike="noStrike" dirty="0" smtClean="0">
                          <a:effectLst/>
                        </a:rPr>
                        <a:t>205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182717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138288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u="none" strike="noStrike" dirty="0" smtClean="0">
                          <a:effectLst/>
                        </a:rPr>
                        <a:t>29 446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გრამები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51 815,1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55 315,2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13 556,8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ka-GE" sz="2700" dirty="0" smtClean="0">
                <a:effectLst/>
              </a:rPr>
              <a:t>ჩამორთმეული და ურეცეპტოდ გაცემული გაბაპენტინის  რაოდენობა (2018 წ)</a:t>
            </a:r>
            <a:endParaRPr lang="en-US" sz="31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66800" y="5638800"/>
            <a:ext cx="7848600" cy="1143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a-GE" sz="1900" dirty="0" smtClean="0">
                <a:solidFill>
                  <a:schemeClr val="tx1"/>
                </a:solidFill>
                <a:effectLst/>
              </a:rPr>
              <a:t>2018 წელს, ჩამორთმეული </a:t>
            </a:r>
            <a:r>
              <a:rPr lang="ka-GE" sz="1900" dirty="0">
                <a:solidFill>
                  <a:schemeClr val="tx1"/>
                </a:solidFill>
                <a:effectLst/>
              </a:rPr>
              <a:t>და ურეცეპტოდ </a:t>
            </a:r>
            <a:r>
              <a:rPr lang="ka-GE" sz="1900" dirty="0" smtClean="0">
                <a:solidFill>
                  <a:schemeClr val="tx1"/>
                </a:solidFill>
                <a:effectLst/>
              </a:rPr>
              <a:t>გაცემული  გაბაპენტინი დოზებზე გადააანგარიშებით შეადგენს   133 707.6 გ-ს</a:t>
            </a:r>
            <a:endParaRPr lang="ka-GE" sz="1900" dirty="0" smtClean="0">
              <a:solidFill>
                <a:schemeClr val="tx1"/>
              </a:solidFill>
            </a:endParaRPr>
          </a:p>
          <a:p>
            <a:endParaRPr lang="en-US"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95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808918"/>
              </p:ext>
            </p:extLst>
          </p:nvPr>
        </p:nvGraphicFramePr>
        <p:xfrm>
          <a:off x="457200" y="1447802"/>
          <a:ext cx="8077200" cy="45446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2633"/>
                <a:gridCol w="1324020"/>
                <a:gridCol w="1682611"/>
                <a:gridCol w="2048095"/>
                <a:gridCol w="1799841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633"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>
                          <a:effectLst/>
                        </a:rPr>
                        <a:t>წელი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აფთიაქი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ტროპიკამიდი  0.5%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ტროპიკამიდი  1%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სულ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252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2015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50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440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16018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16458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252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2016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51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4709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976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5685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2520"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92908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92908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u="none" strike="noStrike" dirty="0">
                          <a:effectLst/>
                        </a:rPr>
                        <a:t>ჯამი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22143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25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b">
              <a:spcBef>
                <a:spcPts val="0"/>
              </a:spcBef>
            </a:pPr>
            <a:r>
              <a:rPr lang="ka-GE" sz="3200" dirty="0">
                <a:solidFill>
                  <a:srgbClr val="000000"/>
                </a:solidFill>
                <a:effectLst/>
                <a:latin typeface="Lucida Sans Unicode"/>
              </a:rPr>
              <a:t>ურეცეპტოდ გაცემული ტროპიკამიდის</a:t>
            </a:r>
            <a:r>
              <a:rPr lang="en-US" sz="3200" dirty="0">
                <a:effectLst/>
                <a:latin typeface="Arial"/>
              </a:rPr>
              <a:t/>
            </a:r>
            <a:br>
              <a:rPr lang="en-US" sz="3200" dirty="0">
                <a:effectLst/>
                <a:latin typeface="Arial"/>
              </a:rPr>
            </a:br>
            <a:r>
              <a:rPr lang="ka-GE" sz="3200" dirty="0" smtClean="0">
                <a:solidFill>
                  <a:srgbClr val="000000"/>
                </a:solidFill>
                <a:effectLst/>
                <a:latin typeface="Lucida Sans Unicode"/>
              </a:rPr>
              <a:t>რაოდენობა (ერთეულებში)</a:t>
            </a:r>
            <a:r>
              <a:rPr lang="en-US" sz="3200" dirty="0">
                <a:effectLst/>
                <a:latin typeface="Arial"/>
              </a:rPr>
              <a:t/>
            </a:r>
            <a:br>
              <a:rPr lang="en-US" sz="3200" dirty="0">
                <a:effectLst/>
                <a:latin typeface="Arial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07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74497"/>
              </p:ext>
            </p:extLst>
          </p:nvPr>
        </p:nvGraphicFramePr>
        <p:xfrm>
          <a:off x="1828800" y="1828798"/>
          <a:ext cx="5562599" cy="3505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8440"/>
                <a:gridCol w="1037920"/>
                <a:gridCol w="1232529"/>
                <a:gridCol w="2513710"/>
              </a:tblGrid>
              <a:tr h="1719484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წელი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აფთიაქი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ტროპიკამიდი  0.5%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>
                          <a:effectLst/>
                        </a:rPr>
                        <a:t>ტროპიკამიდი  1%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1601.8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235.45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97.6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867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>
                          <a:effectLst/>
                        </a:rPr>
                        <a:t>ჯამი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257.45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1699.4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3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66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სულ 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1956.8</a:t>
                      </a:r>
                      <a:r>
                        <a:rPr lang="en-US" sz="16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a-GE" sz="3200" dirty="0">
                <a:solidFill>
                  <a:srgbClr val="000000"/>
                </a:solidFill>
                <a:effectLst/>
                <a:latin typeface="Lucida Sans Unicode"/>
              </a:rPr>
              <a:t>ურეცეპტოდ გაცემული ტროპიკამიდის</a:t>
            </a:r>
            <a:r>
              <a:rPr lang="en-US" sz="3200" dirty="0">
                <a:effectLst/>
                <a:latin typeface="Arial"/>
              </a:rPr>
              <a:t/>
            </a:r>
            <a:br>
              <a:rPr lang="en-US" sz="3200" dirty="0">
                <a:effectLst/>
                <a:latin typeface="Arial"/>
              </a:rPr>
            </a:br>
            <a:r>
              <a:rPr lang="ka-GE" sz="3200" dirty="0">
                <a:solidFill>
                  <a:srgbClr val="000000"/>
                </a:solidFill>
                <a:effectLst/>
                <a:latin typeface="Lucida Sans Unicode"/>
              </a:rPr>
              <a:t>რაოდენობა </a:t>
            </a:r>
            <a:r>
              <a:rPr lang="ka-GE" sz="3200" dirty="0" smtClean="0">
                <a:solidFill>
                  <a:srgbClr val="000000"/>
                </a:solidFill>
                <a:effectLst/>
                <a:latin typeface="Lucida Sans Unicode"/>
              </a:rPr>
              <a:t>(გრამებში)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6552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365759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ka-GE" dirty="0" smtClean="0"/>
              <a:t>ტროპიკამიდის ურეცეპტოდ გაცემის ფაქტი 2017-2018 წწ.  არ დაფიქსირებულა</a:t>
            </a:r>
          </a:p>
          <a:p>
            <a:pPr>
              <a:buFont typeface="Wingdings" panose="05000000000000000000" pitchFamily="2" charset="2"/>
              <a:buChar char="q"/>
            </a:pPr>
            <a:endParaRPr lang="ka-GE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ka-GE" dirty="0" smtClean="0"/>
              <a:t>2017 წელს ჩამორთმულია მხოლოდ 4 ფლაკონი ტროპიკამიდი უნებართვო საქმიანობის განმახორციელებელი პირიდან, რომელმაც იმპორტი განახორციელა წინასწარი შეთანხმებისა და ნებართვის გარეშე რეგისტრაციის მიზნით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ტროპიკამიდის ურეცეპტოდ გაცემა და ჩამორთმევა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36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917774"/>
              </p:ext>
            </p:extLst>
          </p:nvPr>
        </p:nvGraphicFramePr>
        <p:xfrm>
          <a:off x="1" y="1143000"/>
          <a:ext cx="8991598" cy="55759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4831"/>
                <a:gridCol w="1098990"/>
                <a:gridCol w="1917127"/>
                <a:gridCol w="2040231"/>
                <a:gridCol w="1800419"/>
              </a:tblGrid>
              <a:tr h="16383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0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0" u="none" strike="noStrike" dirty="0">
                          <a:effectLst/>
                        </a:rPr>
                        <a:t>წელი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u="none" strike="noStrike" dirty="0">
                          <a:effectLst/>
                        </a:rPr>
                        <a:t>აფთიაქი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u="none" strike="noStrike" dirty="0">
                          <a:effectLst/>
                        </a:rPr>
                        <a:t>დექსტრომეტორფანი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u="none" strike="noStrike" dirty="0">
                          <a:effectLst/>
                        </a:rPr>
                        <a:t>ზოპიკლონი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u="none" strike="noStrike" dirty="0">
                          <a:effectLst/>
                        </a:rPr>
                        <a:t>ზალეპლონი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24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44636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166533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74280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92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2016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effectLst/>
                        </a:rPr>
                        <a:t>51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402163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650497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48070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923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</a:rPr>
                        <a:t>1694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</a:rPr>
                        <a:t>88302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</a:rPr>
                        <a:t>11194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452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2853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153117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70452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u="none" strike="noStrike" dirty="0">
                          <a:effectLst/>
                        </a:rPr>
                        <a:t>ჯამი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u="none" strike="noStrike" dirty="0" smtClean="0">
                          <a:effectLst/>
                        </a:rPr>
                        <a:t>451346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u="none" strike="noStrike" dirty="0" smtClean="0">
                          <a:effectLst/>
                        </a:rPr>
                        <a:t>1058449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u="none" strike="noStrike" dirty="0" smtClean="0">
                          <a:effectLst/>
                        </a:rPr>
                        <a:t>135597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577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000" y="0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>
              <a:defRPr/>
            </a:pPr>
            <a:r>
              <a:rPr lang="ka-GE" sz="2400" b="1" dirty="0">
                <a:solidFill>
                  <a:prstClr val="black"/>
                </a:solidFill>
              </a:rPr>
              <a:t>ურეცეპტოდ გაცემული დექსტრომეტორფანის, ზოპიკლონისა და ზალეპლონის რაოდენობა (ერთეულებში)</a:t>
            </a:r>
            <a:endParaRPr lang="ka-GE" sz="2400" b="1" dirty="0">
              <a:solidFill>
                <a:srgbClr val="000000"/>
              </a:solidFill>
              <a:latin typeface="Calibri"/>
            </a:endParaRPr>
          </a:p>
          <a:p>
            <a:pPr lvl="0" fontAlgn="b"/>
            <a:endParaRPr lang="ka-GE" sz="1200" b="1" dirty="0">
              <a:solidFill>
                <a:srgbClr val="000000"/>
              </a:solidFill>
              <a:latin typeface="Calibri"/>
            </a:endParaRPr>
          </a:p>
          <a:p>
            <a:pPr lvl="0" fontAlgn="b"/>
            <a:endParaRPr lang="ka-GE" sz="1200" b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785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761321"/>
              </p:ext>
            </p:extLst>
          </p:nvPr>
        </p:nvGraphicFramePr>
        <p:xfrm>
          <a:off x="838201" y="1828802"/>
          <a:ext cx="7391400" cy="34609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6185"/>
                <a:gridCol w="1533414"/>
                <a:gridCol w="1774625"/>
                <a:gridCol w="1464496"/>
                <a:gridCol w="1102680"/>
              </a:tblGrid>
              <a:tr h="213359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წელი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აფთიაქი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დექსტრომეტორფანი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ზოპიკლონი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ზალეპლონი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3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8927.2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1248.9975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742.8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3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80432.6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4878.7275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480.7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53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ჯამი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89359.8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6127.725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1223.5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 fontAlgn="b">
              <a:spcBef>
                <a:spcPts val="0"/>
              </a:spcBef>
              <a:defRPr/>
            </a:pPr>
            <a:r>
              <a:rPr lang="ka-GE" sz="3600" dirty="0" smtClean="0">
                <a:effectLst/>
              </a:rPr>
              <a:t/>
            </a:r>
            <a:br>
              <a:rPr lang="ka-GE" sz="3600" dirty="0" smtClean="0">
                <a:effectLst/>
              </a:rPr>
            </a:br>
            <a:r>
              <a:rPr lang="ka-GE" sz="3600" dirty="0">
                <a:effectLst/>
              </a:rPr>
              <a:t/>
            </a:r>
            <a:br>
              <a:rPr lang="ka-GE" sz="3600" dirty="0">
                <a:effectLst/>
              </a:rPr>
            </a:br>
            <a:r>
              <a:rPr lang="ka-GE" sz="3600" dirty="0" smtClean="0">
                <a:effectLst/>
              </a:rPr>
              <a:t/>
            </a:r>
            <a:br>
              <a:rPr lang="ka-GE" sz="3600" dirty="0" smtClean="0">
                <a:effectLst/>
              </a:rPr>
            </a:br>
            <a:r>
              <a:rPr lang="ka-GE" sz="2700" dirty="0" smtClean="0">
                <a:effectLst/>
              </a:rPr>
              <a:t>ურეცეპტოდ </a:t>
            </a:r>
            <a:r>
              <a:rPr lang="ka-GE" sz="2700" dirty="0">
                <a:effectLst/>
              </a:rPr>
              <a:t>გაცემული დექსტრომეტორფანის, ზოპიკლონისა და ზალეპლონის რაოდენობა </a:t>
            </a:r>
            <a:r>
              <a:rPr lang="ka-GE" sz="2700" dirty="0" smtClean="0">
                <a:effectLst/>
              </a:rPr>
              <a:t>(გრამებში)</a:t>
            </a:r>
            <a:r>
              <a:rPr lang="ka-GE" sz="27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2700" dirty="0">
                <a:solidFill>
                  <a:srgbClr val="000000"/>
                </a:solidFill>
                <a:effectLst/>
                <a:latin typeface="Calibri"/>
              </a:rPr>
            </a:br>
            <a:r>
              <a:rPr lang="ka-GE" sz="24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2400" dirty="0">
                <a:solidFill>
                  <a:srgbClr val="000000"/>
                </a:solidFill>
                <a:effectLst/>
                <a:latin typeface="Calibri"/>
              </a:rPr>
            </a:br>
            <a:r>
              <a:rPr lang="ka-GE" sz="24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2400" dirty="0">
                <a:solidFill>
                  <a:srgbClr val="000000"/>
                </a:solidFill>
                <a:effectLst/>
                <a:latin typeface="Calibri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93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altLang="en-US" sz="2800" b="1" dirty="0">
                <a:solidFill>
                  <a:schemeClr val="tx1"/>
                </a:solidFill>
              </a:rPr>
              <a:t>ადმინისტრაციული სამართალდარღვევის ოქმების რაოდენობა წლების მიხედვით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8884996"/>
              </p:ext>
            </p:extLst>
          </p:nvPr>
        </p:nvGraphicFramePr>
        <p:xfrm>
          <a:off x="228600" y="1752600"/>
          <a:ext cx="8763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9437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730937"/>
              </p:ext>
            </p:extLst>
          </p:nvPr>
        </p:nvGraphicFramePr>
        <p:xfrm>
          <a:off x="518160" y="1447801"/>
          <a:ext cx="8229599" cy="3581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0239"/>
                <a:gridCol w="1045564"/>
                <a:gridCol w="1034321"/>
                <a:gridCol w="1484026"/>
                <a:gridCol w="1270416"/>
                <a:gridCol w="888167"/>
                <a:gridCol w="966866"/>
              </a:tblGrid>
              <a:tr h="531433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</a:rPr>
                        <a:t>ზომის ერთეული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დექსტრომეტორფანი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ზოპიკლონი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ზალეპლონი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39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 (5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(16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(23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(30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>
                          <a:effectLst/>
                        </a:rPr>
                        <a:t>ჩამორთმევა  (3 ობიექტი)</a:t>
                      </a:r>
                      <a:endParaRPr lang="ka-GE" sz="1200" b="1" i="0" u="none" strike="noStrike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(6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7764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>
                          <a:effectLst/>
                        </a:rPr>
                        <a:t>ერთეულებში</a:t>
                      </a:r>
                      <a:endParaRPr lang="ka-GE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effectLst/>
                        </a:rPr>
                        <a:t>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1694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6282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88302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effectLst/>
                        </a:rPr>
                        <a:t>115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smtClean="0">
                          <a:effectLst/>
                        </a:rPr>
                        <a:t>11</a:t>
                      </a:r>
                      <a:r>
                        <a:rPr lang="ka-GE" sz="1200" b="1" u="none" strike="noStrike" dirty="0" smtClean="0">
                          <a:effectLst/>
                        </a:rPr>
                        <a:t>  </a:t>
                      </a:r>
                      <a:r>
                        <a:rPr lang="en-US" sz="1200" b="1" u="none" strike="noStrike" dirty="0" smtClean="0">
                          <a:effectLst/>
                        </a:rPr>
                        <a:t>194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211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</a:rPr>
                        <a:t>გრამებში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5,2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338,8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47,115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662,265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1,15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111,94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08327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>
                          <a:effectLst/>
                        </a:rPr>
                        <a:t>სულ ერთეულებში</a:t>
                      </a:r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</a:rPr>
                        <a:t>1 720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</a:rPr>
                        <a:t>94 584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11 309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2116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>
                          <a:effectLst/>
                        </a:rPr>
                        <a:t>სულ გრამებში</a:t>
                      </a:r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r>
                        <a:rPr lang="ka-GE" sz="1600" b="1" u="none" strike="noStrike" dirty="0" smtClean="0">
                          <a:effectLst/>
                        </a:rPr>
                        <a:t>344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r>
                        <a:rPr lang="ka-GE" sz="1600" b="1" u="none" strike="noStrike" dirty="0" smtClean="0">
                          <a:effectLst/>
                        </a:rPr>
                        <a:t>709,38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r>
                        <a:rPr lang="ka-GE" sz="1600" b="1" u="none" strike="noStrike" dirty="0" smtClean="0">
                          <a:effectLst/>
                        </a:rPr>
                        <a:t>113,09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ka-GE" sz="2400" dirty="0" smtClean="0">
                <a:effectLst/>
              </a:rPr>
              <a:t>ჩამორთმეული და ურეცეპტოდ </a:t>
            </a:r>
            <a:r>
              <a:rPr lang="ka-GE" sz="2400" dirty="0">
                <a:effectLst/>
              </a:rPr>
              <a:t>გაცემული დექსტრომეტორფანის, ზოპიკლონისა და ზალეპლონის </a:t>
            </a:r>
            <a:r>
              <a:rPr lang="ka-GE" sz="2400" dirty="0" smtClean="0">
                <a:effectLst/>
              </a:rPr>
              <a:t>რაოდენობა</a:t>
            </a:r>
            <a:r>
              <a:rPr lang="en-US" sz="2400" dirty="0" smtClean="0">
                <a:effectLst/>
              </a:rPr>
              <a:t> </a:t>
            </a:r>
            <a:r>
              <a:rPr lang="ka-GE" sz="2400" dirty="0" smtClean="0">
                <a:effectLst/>
              </a:rPr>
              <a:t>(</a:t>
            </a:r>
            <a:r>
              <a:rPr lang="en-US" sz="2400" dirty="0" smtClean="0">
                <a:effectLst/>
              </a:rPr>
              <a:t>2017 </a:t>
            </a:r>
            <a:r>
              <a:rPr lang="ka-GE" sz="2400" dirty="0" smtClean="0">
                <a:effectLst/>
              </a:rPr>
              <a:t>წ)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581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843489"/>
              </p:ext>
            </p:extLst>
          </p:nvPr>
        </p:nvGraphicFramePr>
        <p:xfrm>
          <a:off x="518160" y="1447801"/>
          <a:ext cx="8229599" cy="3581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0239"/>
                <a:gridCol w="1045564"/>
                <a:gridCol w="1034321"/>
                <a:gridCol w="1484026"/>
                <a:gridCol w="1270416"/>
                <a:gridCol w="888167"/>
                <a:gridCol w="966866"/>
              </a:tblGrid>
              <a:tr h="531433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</a:rPr>
                        <a:t>ზომის ერთეული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დექსტრომეტორფანი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ზოპიკლონი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ზალეპლონი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39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(9 </a:t>
                      </a:r>
                      <a:r>
                        <a:rPr lang="ka-GE" sz="1200" b="1" u="none" strike="noStrike" dirty="0">
                          <a:effectLst/>
                        </a:rPr>
                        <a:t>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</a:t>
                      </a:r>
                      <a:r>
                        <a:rPr lang="ka-GE" sz="1200" b="1" u="none" strike="noStrike" baseline="0" dirty="0" smtClean="0">
                          <a:effectLst/>
                        </a:rPr>
                        <a:t> 16 </a:t>
                      </a:r>
                      <a:r>
                        <a:rPr lang="ka-GE" sz="1200" b="1" u="none" strike="noStrike" dirty="0" smtClean="0">
                          <a:effectLst/>
                        </a:rPr>
                        <a:t>ობიექტი</a:t>
                      </a:r>
                      <a:r>
                        <a:rPr lang="ka-GE" sz="1200" b="1" u="none" strike="noStrike" dirty="0">
                          <a:effectLst/>
                        </a:rPr>
                        <a:t>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(35</a:t>
                      </a:r>
                      <a:r>
                        <a:rPr lang="ka-GE" sz="12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200" b="1" u="none" strike="noStrike" dirty="0" smtClean="0">
                          <a:effectLst/>
                        </a:rPr>
                        <a:t>ობიექტი</a:t>
                      </a:r>
                      <a:r>
                        <a:rPr lang="ka-GE" sz="1200" b="1" u="none" strike="noStrike" dirty="0">
                          <a:effectLst/>
                        </a:rPr>
                        <a:t>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(23</a:t>
                      </a:r>
                      <a:r>
                        <a:rPr lang="ka-GE" sz="12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200" b="1" u="none" strike="noStrike" dirty="0" smtClean="0">
                          <a:effectLst/>
                        </a:rPr>
                        <a:t>ობიექტი</a:t>
                      </a:r>
                      <a:r>
                        <a:rPr lang="ka-GE" sz="1200" b="1" u="none" strike="noStrike" dirty="0">
                          <a:effectLst/>
                        </a:rPr>
                        <a:t>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(7 </a:t>
                      </a:r>
                      <a:r>
                        <a:rPr lang="ka-GE" sz="1200" b="1" u="none" strike="noStrike" dirty="0">
                          <a:effectLst/>
                        </a:rPr>
                        <a:t>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(12</a:t>
                      </a:r>
                      <a:r>
                        <a:rPr lang="ka-GE" sz="12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200" b="1" u="none" strike="noStrike" dirty="0" smtClean="0">
                          <a:effectLst/>
                        </a:rPr>
                        <a:t>ობიექტი</a:t>
                      </a:r>
                      <a:r>
                        <a:rPr lang="ka-GE" sz="1200" b="1" u="none" strike="noStrike" dirty="0">
                          <a:effectLst/>
                        </a:rPr>
                        <a:t>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7764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>
                          <a:effectLst/>
                        </a:rPr>
                        <a:t>ერთეულებში</a:t>
                      </a:r>
                      <a:endParaRPr lang="ka-GE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200" b="1" u="none" strike="noStrike" dirty="0" smtClean="0">
                          <a:effectLst/>
                        </a:rPr>
                        <a:t>122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u="none" strike="noStrike" dirty="0" smtClean="0">
                          <a:effectLst/>
                        </a:rPr>
                        <a:t>2853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u="none" strike="noStrike" dirty="0" smtClean="0">
                          <a:effectLst/>
                        </a:rPr>
                        <a:t>2512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153 117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200" b="1" u="none" strike="noStrike" dirty="0" smtClean="0">
                          <a:effectLst/>
                        </a:rPr>
                        <a:t>137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smtClean="0">
                          <a:effectLst/>
                        </a:rPr>
                        <a:t>2</a:t>
                      </a:r>
                      <a:r>
                        <a:rPr lang="ka-GE" sz="1200" b="1" u="none" strike="noStrike" dirty="0" smtClean="0">
                          <a:effectLst/>
                        </a:rPr>
                        <a:t>053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211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</a:rPr>
                        <a:t>გრამებში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24,4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570,6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188,4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11483,775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1,37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20,53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08327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>
                          <a:effectLst/>
                        </a:rPr>
                        <a:t>სულ ერთეულებში</a:t>
                      </a:r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2975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155 629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a-GE" sz="1600" b="1" u="none" strike="noStrike" dirty="0" smtClean="0">
                          <a:effectLst/>
                        </a:rPr>
                        <a:t>2190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2116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>
                          <a:effectLst/>
                        </a:rPr>
                        <a:t>სულ გრამებში</a:t>
                      </a:r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11 672,175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2</a:t>
                      </a:r>
                      <a:r>
                        <a:rPr lang="ka-GE" sz="1600" b="1" u="none" strike="noStrike" dirty="0" smtClean="0">
                          <a:effectLst/>
                        </a:rPr>
                        <a:t>1,9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ka-GE" sz="2400" dirty="0" smtClean="0">
                <a:effectLst/>
              </a:rPr>
              <a:t>ჩამორთმეული და ურეცეპტოდ </a:t>
            </a:r>
            <a:r>
              <a:rPr lang="ka-GE" sz="2400" dirty="0">
                <a:effectLst/>
              </a:rPr>
              <a:t>გაცემული დექსტრომეტორფანის, ზოპიკლონისა და ზალეპლონის </a:t>
            </a:r>
            <a:r>
              <a:rPr lang="ka-GE" sz="2400" dirty="0" smtClean="0">
                <a:effectLst/>
              </a:rPr>
              <a:t>რაოდენობა (2018 წ.)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984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6579968"/>
              </p:ext>
            </p:extLst>
          </p:nvPr>
        </p:nvGraphicFramePr>
        <p:xfrm>
          <a:off x="990600" y="1600200"/>
          <a:ext cx="7924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8915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229600" cy="11430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ka-GE" altLang="en-US" sz="2400" b="1" dirty="0" smtClean="0">
                <a:solidFill>
                  <a:schemeClr val="tx1"/>
                </a:solidFill>
              </a:rPr>
              <a:t>სათანადო ნებართვის გარეშე</a:t>
            </a:r>
            <a:r>
              <a:rPr lang="en-US" altLang="en-US" sz="2400" b="1" dirty="0" smtClean="0">
                <a:solidFill>
                  <a:schemeClr val="tx1"/>
                </a:solidFill>
              </a:rPr>
              <a:t>, </a:t>
            </a:r>
            <a:r>
              <a:rPr lang="ka-GE" altLang="en-US" sz="2400" dirty="0" smtClean="0">
                <a:solidFill>
                  <a:schemeClr val="tx1"/>
                </a:solidFill>
              </a:rPr>
              <a:t>პირველი ჯგუფის ფარმაცევტული პროდუქტის მიმოქცევის ფაქტები</a:t>
            </a:r>
            <a:endParaRPr lang="ru-RU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6FD199-5E01-4B6A-BF7A-9C0DC670515E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8930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382000" cy="1066800"/>
          </a:xfrm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soft" dir="t"/>
          </a:scene3d>
          <a:sp3d>
            <a:bevelT w="114300" prst="artDeco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ka-GE" sz="2000" dirty="0">
                <a:ea typeface="Times New Roman"/>
                <a:cs typeface="Times New Roman"/>
              </a:rPr>
              <a:t>ინსპექტირების ღონისძიებების შედეგად </a:t>
            </a:r>
            <a:r>
              <a:rPr lang="ka-GE" sz="2000" dirty="0" smtClean="0">
                <a:ea typeface="Times New Roman"/>
                <a:cs typeface="Times New Roman"/>
              </a:rPr>
              <a:t>გაუქმებული ავტორიზებული აფთიაქები</a:t>
            </a:r>
            <a:endParaRPr lang="ka-GE" sz="2000" dirty="0">
              <a:ea typeface="Times New Roman"/>
              <a:cs typeface="Times New Roman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28600" y="5486400"/>
            <a:ext cx="8763000" cy="1219200"/>
          </a:xfrm>
        </p:spPr>
        <p:txBody>
          <a:bodyPr>
            <a:normAutofit/>
          </a:bodyPr>
          <a:lstStyle/>
          <a:p>
            <a:pPr algn="ctr"/>
            <a:r>
              <a:rPr lang="ka-GE" sz="1700" dirty="0">
                <a:solidFill>
                  <a:schemeClr val="tx1"/>
                </a:solidFill>
                <a:ea typeface="Times New Roman"/>
                <a:cs typeface="Times New Roman"/>
              </a:rPr>
              <a:t>(საქართველოს ზოგადი ადმინისტრაციული კოდექსის 61-ე მუხლის და საქართველოს კანონის ,,ლიცენზიებისა და ნებართვების შესახებ” 34-ე მუხლის მე-6 ნაწილის შესაბამისად, სააგენტოს უფროსის ბრძანების საფუძველზე)</a:t>
            </a: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614137661"/>
              </p:ext>
            </p:extLst>
          </p:nvPr>
        </p:nvGraphicFramePr>
        <p:xfrm>
          <a:off x="609600" y="1371600"/>
          <a:ext cx="76962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1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  <a:solidFill>
            <a:schemeClr val="bg2"/>
          </a:solidFill>
        </p:spPr>
        <p:txBody>
          <a:bodyPr/>
          <a:lstStyle/>
          <a:p>
            <a:r>
              <a:rPr lang="ka-GE" dirty="0" smtClean="0"/>
              <a:t>საქმიანობის უფლების შეჩერება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33400" y="1143000"/>
            <a:ext cx="8077200" cy="56388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x-none" sz="2000" i="1" smtClean="0"/>
              <a:t>სამკურნალო </a:t>
            </a:r>
            <a:r>
              <a:rPr lang="x-none" sz="2000" i="1"/>
              <a:t>საშუალების ურეცეპტოდ რეალიზაციასთან დაკავშირებული სამართალდარღვევის დადგომისას, სამართალდამრღვევი </a:t>
            </a:r>
            <a:r>
              <a:rPr lang="x-none" sz="2000" i="1" smtClean="0"/>
              <a:t>იურიდიული და </a:t>
            </a:r>
            <a:r>
              <a:rPr lang="x-none" sz="2000" i="1"/>
              <a:t>ფარმაცევტულ საქმიანობაზე პასუხისმგებელი </a:t>
            </a:r>
            <a:r>
              <a:rPr lang="x-none" sz="2000" i="1" smtClean="0"/>
              <a:t>პირი</a:t>
            </a:r>
            <a:r>
              <a:rPr lang="x-none" sz="2000" i="1"/>
              <a:t>, </a:t>
            </a:r>
            <a:r>
              <a:rPr lang="x-none" sz="2000" i="1" smtClean="0"/>
              <a:t>სააგენტოს </a:t>
            </a:r>
            <a:r>
              <a:rPr lang="x-none" sz="2000" i="1"/>
              <a:t>მიერ რეგისტრირდება </a:t>
            </a:r>
            <a:r>
              <a:rPr lang="x-none" sz="2000" i="1" smtClean="0"/>
              <a:t>სამართალდამრღვევი </a:t>
            </a:r>
            <a:r>
              <a:rPr lang="x-none" sz="2000" i="1"/>
              <a:t>ფიზიკური და იურიდიული პირებისა და ფარმაცევტულ საქმიანობაზე პასუხისმგებელი პირ(ებ)ის </a:t>
            </a:r>
            <a:r>
              <a:rPr lang="x-none" sz="2000" i="1" smtClean="0"/>
              <a:t>რეესტრებში</a:t>
            </a:r>
            <a:r>
              <a:rPr lang="en-US" sz="2000" i="1" dirty="0"/>
              <a:t> (http://</a:t>
            </a:r>
            <a:r>
              <a:rPr lang="en-US" sz="2000" i="1" dirty="0" smtClean="0"/>
              <a:t>rama.moh.gov.ge/geo/static/316)</a:t>
            </a:r>
            <a:endParaRPr lang="x-none" sz="2000" i="1" smtClean="0"/>
          </a:p>
          <a:p>
            <a:pPr marL="109728" indent="0"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ka-GE" sz="2000" dirty="0" smtClean="0"/>
              <a:t>2016 წლის აგვისტოდან დღემდე,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a-GE" sz="2000" dirty="0" smtClean="0">
                <a:solidFill>
                  <a:srgbClr val="0070C0"/>
                </a:solidFill>
              </a:rPr>
              <a:t>1</a:t>
            </a:r>
            <a:r>
              <a:rPr lang="en-US" sz="2000" dirty="0" smtClean="0">
                <a:solidFill>
                  <a:srgbClr val="0070C0"/>
                </a:solidFill>
              </a:rPr>
              <a:t>28</a:t>
            </a:r>
            <a:r>
              <a:rPr lang="ka-GE" sz="2000" dirty="0" smtClean="0">
                <a:solidFill>
                  <a:srgbClr val="0070C0"/>
                </a:solidFill>
              </a:rPr>
              <a:t>  პირს, რომელსაც ეკისრებოდა ფარმაცევტულ საქმიანობაზე პასუხისმგებლობა, შეუჩერდა </a:t>
            </a:r>
            <a:r>
              <a:rPr lang="ka-GE" sz="2000" dirty="0">
                <a:solidFill>
                  <a:srgbClr val="0070C0"/>
                </a:solidFill>
              </a:rPr>
              <a:t>ფარმაცევტული პროდუქტის რეალიზაციის </a:t>
            </a:r>
            <a:r>
              <a:rPr lang="ka-GE" sz="2000" dirty="0" smtClean="0">
                <a:solidFill>
                  <a:srgbClr val="0070C0"/>
                </a:solidFill>
              </a:rPr>
              <a:t>უფლება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a-GE" sz="2000" dirty="0" smtClean="0">
                <a:solidFill>
                  <a:srgbClr val="0070C0"/>
                </a:solidFill>
              </a:rPr>
              <a:t>სამართალდამრღვევ პირთა რეესტრში დაფიქსირდა 8</a:t>
            </a:r>
            <a:r>
              <a:rPr lang="en-US" sz="2000" dirty="0" smtClean="0">
                <a:solidFill>
                  <a:srgbClr val="0070C0"/>
                </a:solidFill>
              </a:rPr>
              <a:t>9</a:t>
            </a:r>
            <a:r>
              <a:rPr lang="ka-GE" sz="2000" dirty="0" smtClean="0">
                <a:solidFill>
                  <a:srgbClr val="0070C0"/>
                </a:solidFill>
              </a:rPr>
              <a:t> იურიდიული პირი, რომელთაც არ გააჩნიათ უფლება მიიღონ ავტორიზებული აფთიაქის ნებართვა </a:t>
            </a:r>
            <a:endParaRPr lang="ka-GE" sz="2000" dirty="0">
              <a:solidFill>
                <a:srgbClr val="0070C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9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893224403"/>
              </p:ext>
            </p:extLst>
          </p:nvPr>
        </p:nvGraphicFramePr>
        <p:xfrm>
          <a:off x="0" y="1371600"/>
          <a:ext cx="8915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09600" y="0"/>
            <a:ext cx="7924800" cy="106680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anchor="b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ka-GE" sz="1800" b="1" u="sng" dirty="0" smtClean="0">
                <a:latin typeface="+mn-lt"/>
              </a:rPr>
              <a:t>ადმინისტრაციული სამართალდარღვევის ოქმების რაოდენობა </a:t>
            </a:r>
          </a:p>
          <a:p>
            <a:pPr fontAlgn="auto">
              <a:spcAft>
                <a:spcPts val="0"/>
              </a:spcAft>
              <a:defRPr/>
            </a:pPr>
            <a:r>
              <a:rPr lang="ka-GE" sz="1800" b="1" u="sng" dirty="0" smtClean="0">
                <a:latin typeface="+mn-lt"/>
              </a:rPr>
              <a:t>2015-201</a:t>
            </a:r>
            <a:r>
              <a:rPr lang="en-US" sz="1800" b="1" u="sng" dirty="0" smtClean="0">
                <a:latin typeface="+mn-lt"/>
              </a:rPr>
              <a:t>8</a:t>
            </a:r>
            <a:r>
              <a:rPr lang="ka-GE" sz="1800" b="1" u="sng" dirty="0" smtClean="0">
                <a:latin typeface="+mn-lt"/>
              </a:rPr>
              <a:t> წწ</a:t>
            </a:r>
            <a:endParaRPr lang="ru-RU" sz="1800" b="1" u="sng" dirty="0" smtClean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5638800"/>
            <a:ext cx="7772400" cy="533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ka-GE" b="1" dirty="0" smtClean="0"/>
              <a:t>სულ</a:t>
            </a:r>
            <a:r>
              <a:rPr lang="en-US" b="1" dirty="0" smtClean="0"/>
              <a:t>:</a:t>
            </a:r>
            <a:r>
              <a:rPr lang="ka-GE" b="1" dirty="0" smtClean="0"/>
              <a:t>   </a:t>
            </a:r>
            <a:r>
              <a:rPr lang="ka-GE" sz="1600" b="1" dirty="0" smtClean="0"/>
              <a:t>2015-201</a:t>
            </a:r>
            <a:r>
              <a:rPr lang="en-US" sz="1600" b="1" dirty="0"/>
              <a:t>8</a:t>
            </a:r>
            <a:r>
              <a:rPr lang="en-US" sz="1600" b="1" dirty="0" smtClean="0"/>
              <a:t> </a:t>
            </a:r>
            <a:r>
              <a:rPr lang="ka-GE" sz="1600" b="1" dirty="0" smtClean="0"/>
              <a:t>წწ. სულ </a:t>
            </a:r>
            <a:r>
              <a:rPr lang="en-US" sz="1600" b="1" dirty="0" smtClean="0"/>
              <a:t>2359 </a:t>
            </a:r>
            <a:r>
              <a:rPr lang="ka-GE" sz="1600" b="1" dirty="0" smtClean="0"/>
              <a:t>ადმინისტრაციული სამართალდარღვევის ოქმი</a:t>
            </a:r>
            <a:endParaRPr lang="ka-GE" sz="1600" b="1" dirty="0"/>
          </a:p>
        </p:txBody>
      </p:sp>
    </p:spTree>
    <p:extLst>
      <p:ext uri="{BB962C8B-B14F-4D97-AF65-F5344CB8AC3E}">
        <p14:creationId xmlns:p14="http://schemas.microsoft.com/office/powerpoint/2010/main" val="32969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457200"/>
            <a:ext cx="5638800" cy="5867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ka-GE" sz="2600" dirty="0" smtClean="0">
                <a:ea typeface="Times New Roman"/>
                <a:cs typeface="Times New Roman"/>
              </a:rPr>
              <a:t>შემოწმების </a:t>
            </a:r>
            <a:r>
              <a:rPr lang="ka-GE" sz="2600" dirty="0">
                <a:ea typeface="Times New Roman"/>
                <a:cs typeface="Times New Roman"/>
              </a:rPr>
              <a:t>შედეგად, ერთი და იმავე დაწესებულებაში ადგილი აქვს რამდენიმე სხვადასხვა ტიპის სამართალდარღვევის  ფაქტის </a:t>
            </a:r>
            <a:r>
              <a:rPr lang="ka-GE" sz="2600" dirty="0" smtClean="0">
                <a:ea typeface="Times New Roman"/>
                <a:cs typeface="Times New Roman"/>
              </a:rPr>
              <a:t>გამოვლენას.</a:t>
            </a:r>
          </a:p>
          <a:p>
            <a:pPr marL="109728" indent="0" algn="just">
              <a:buNone/>
            </a:pPr>
            <a:endParaRPr lang="ka-GE" sz="2600" dirty="0">
              <a:ea typeface="Times New Roman"/>
              <a:cs typeface="Times New Roman"/>
            </a:endParaRPr>
          </a:p>
          <a:p>
            <a:pPr marL="109728" indent="0" algn="just">
              <a:buNone/>
            </a:pPr>
            <a:r>
              <a:rPr lang="ka-GE" sz="2600" dirty="0" smtClean="0">
                <a:ea typeface="Times New Roman"/>
                <a:cs typeface="Times New Roman"/>
              </a:rPr>
              <a:t>შედეგად,</a:t>
            </a:r>
          </a:p>
          <a:p>
            <a:pPr marL="137160" indent="0" algn="ctr">
              <a:buNone/>
            </a:pPr>
            <a:endParaRPr lang="ka-GE" sz="2600" dirty="0" smtClean="0">
              <a:ea typeface="Times New Roman"/>
              <a:cs typeface="Times New Roman"/>
            </a:endParaRPr>
          </a:p>
          <a:p>
            <a:pPr algn="just"/>
            <a:r>
              <a:rPr lang="ka-GE" sz="2600" dirty="0">
                <a:ea typeface="Times New Roman"/>
                <a:cs typeface="Times New Roman"/>
              </a:rPr>
              <a:t>ადმინისტრაციული სამართალდარღვევის ოქმი  </a:t>
            </a:r>
            <a:r>
              <a:rPr lang="ka-GE" sz="2600" dirty="0" smtClean="0">
                <a:ea typeface="Times New Roman"/>
                <a:cs typeface="Times New Roman"/>
              </a:rPr>
              <a:t>დგება კონტროლის </a:t>
            </a:r>
            <a:r>
              <a:rPr lang="ka-GE" sz="2600" dirty="0">
                <a:ea typeface="Times New Roman"/>
                <a:cs typeface="Times New Roman"/>
              </a:rPr>
              <a:t>ღონისძიებების შედეგად დაფიქსირებული ყველა სამართალდარღვევის </a:t>
            </a:r>
            <a:r>
              <a:rPr lang="ka-GE" sz="2600" dirty="0" smtClean="0">
                <a:ea typeface="Times New Roman"/>
                <a:cs typeface="Times New Roman"/>
              </a:rPr>
              <a:t>გათვალისწინებით,</a:t>
            </a:r>
          </a:p>
          <a:p>
            <a:pPr marL="137160" indent="0" algn="ctr">
              <a:buNone/>
            </a:pPr>
            <a:r>
              <a:rPr lang="ka-GE" sz="2600" dirty="0" smtClean="0">
                <a:ea typeface="Times New Roman"/>
                <a:cs typeface="Times New Roman"/>
              </a:rPr>
              <a:t>თუმცა,</a:t>
            </a:r>
          </a:p>
          <a:p>
            <a:pPr marL="137160" indent="0" algn="ctr">
              <a:buNone/>
            </a:pPr>
            <a:endParaRPr lang="ka-GE" sz="2600" dirty="0" smtClean="0">
              <a:ea typeface="Times New Roman"/>
              <a:cs typeface="Times New Roman"/>
            </a:endParaRP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ka-GE" sz="2600" dirty="0">
                <a:ea typeface="Times New Roman"/>
                <a:cs typeface="Times New Roman"/>
              </a:rPr>
              <a:t>საქართველოს ადმინისტრაციულ სამართალდარღვევათა </a:t>
            </a:r>
            <a:r>
              <a:rPr lang="ka-GE" sz="2600" dirty="0" smtClean="0">
                <a:ea typeface="Times New Roman"/>
                <a:cs typeface="Times New Roman"/>
              </a:rPr>
              <a:t>კოდექსის </a:t>
            </a:r>
            <a:r>
              <a:rPr lang="ka-GE" sz="2600" dirty="0">
                <a:ea typeface="Times New Roman"/>
                <a:cs typeface="Times New Roman"/>
              </a:rPr>
              <a:t>36-ე </a:t>
            </a:r>
            <a:r>
              <a:rPr lang="ka-GE" sz="2600" dirty="0" smtClean="0">
                <a:ea typeface="Times New Roman"/>
                <a:cs typeface="Times New Roman"/>
              </a:rPr>
              <a:t>  მუხლის </a:t>
            </a:r>
            <a:r>
              <a:rPr lang="ka-GE" sz="2600" dirty="0">
                <a:ea typeface="Times New Roman"/>
                <a:cs typeface="Times New Roman"/>
              </a:rPr>
              <a:t>შესაბამისად, სამართალდამრღვევს სახდელი განესაზღვრება იმ სანქციის ფარგლებში, რომელიც დაწესებულია უფრო სერიოზული დარღვევისთვის.</a:t>
            </a:r>
            <a:endParaRPr lang="en-US" sz="2600" dirty="0">
              <a:latin typeface="Calibri"/>
              <a:ea typeface="Times New Roman"/>
              <a:cs typeface="Times New Roman"/>
            </a:endParaRP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3796" name="Picture 4" descr="https://tse1.mm.bing.net/th?&amp;id=OIP.Md07910bfff207533ddc00f1685be30d5o0&amp;w=300&amp;h=253&amp;c=0&amp;pid=1.9&amp;rs=0&amp;p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84593"/>
            <a:ext cx="2857500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1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620000" cy="1143000"/>
          </a:xfrm>
          <a:solidFill>
            <a:schemeClr val="bg2"/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a-GE" sz="2000" b="1" dirty="0" smtClean="0">
                <a:solidFill>
                  <a:schemeClr val="tx1"/>
                </a:solidFill>
                <a:latin typeface="Sylfaen" pitchFamily="18" charset="0"/>
              </a:rPr>
              <a:t>დაწესებულებების შემოწმების დროს გამოვლენილი სამართალდარღვევების ჯამური რაოდენობა</a:t>
            </a:r>
            <a:endParaRPr lang="ru-RU" sz="2000" b="1" dirty="0">
              <a:solidFill>
                <a:schemeClr val="tx1"/>
              </a:solidFill>
              <a:latin typeface="Sylfaen" pitchFamily="18" charset="0"/>
            </a:endParaRPr>
          </a:p>
        </p:txBody>
      </p:sp>
      <p:graphicFrame>
        <p:nvGraphicFramePr>
          <p:cNvPr id="37890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07117478"/>
              </p:ext>
            </p:extLst>
          </p:nvPr>
        </p:nvGraphicFramePr>
        <p:xfrm>
          <a:off x="1447800" y="2133600"/>
          <a:ext cx="6246813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6" name="Worksheet" r:id="rId5" imgW="8096385" imgH="2971800" progId="Excel.Sheet.8">
                  <p:embed/>
                </p:oleObj>
              </mc:Choice>
              <mc:Fallback>
                <p:oleObj name="Worksheet" r:id="rId5" imgW="8096385" imgH="2971800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133600"/>
                        <a:ext cx="6246813" cy="350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381750"/>
            <a:ext cx="2133600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BAAC85-FA48-4636-A2F4-6F3B308B9F1F}" type="slidenum">
              <a:rPr lang="ru-RU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8216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853019"/>
              </p:ext>
            </p:extLst>
          </p:nvPr>
        </p:nvGraphicFramePr>
        <p:xfrm>
          <a:off x="0" y="1622425"/>
          <a:ext cx="9067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20B94E-F703-4F85-9902-5A6DC176FE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77800" y="152400"/>
            <a:ext cx="8458200" cy="1143000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ka-GE" altLang="en-US" sz="2000" dirty="0" smtClean="0">
                <a:solidFill>
                  <a:schemeClr val="tx1"/>
                </a:solidFill>
              </a:rPr>
              <a:t>ურეცეპტოდ გაცემული პირველი ჯგუფის ფარმაცევტული პროდუქტის რაოდენობა ერთეულებში, 2015-2018 წწ.</a:t>
            </a:r>
            <a:endParaRPr lang="en-US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ka-GE" sz="1800" b="1">
              <a:latin typeface="Avaza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5105400"/>
            <a:ext cx="8686800" cy="1066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ka-GE" sz="1400" b="1" dirty="0"/>
              <a:t>სულ </a:t>
            </a:r>
            <a:r>
              <a:rPr lang="ka-GE" sz="1400" b="1" dirty="0" smtClean="0"/>
              <a:t> </a:t>
            </a:r>
            <a:r>
              <a:rPr lang="en-US" b="1" dirty="0" smtClean="0"/>
              <a:t>25 938 012 </a:t>
            </a:r>
            <a:r>
              <a:rPr lang="ka-GE" b="1" dirty="0" smtClean="0"/>
              <a:t>ერთეული </a:t>
            </a:r>
            <a:r>
              <a:rPr lang="en-US" b="1" dirty="0" smtClean="0"/>
              <a:t>, </a:t>
            </a:r>
            <a:r>
              <a:rPr lang="ka-GE" b="1" dirty="0" smtClean="0"/>
              <a:t>მათ შორის 6 ნივთიერების შემცველი  </a:t>
            </a:r>
            <a:r>
              <a:rPr lang="en-US" b="1" dirty="0" smtClean="0"/>
              <a:t>12 352 293</a:t>
            </a:r>
            <a:endParaRPr lang="en-US" b="1" dirty="0">
              <a:solidFill>
                <a:srgbClr val="000000"/>
              </a:solidFill>
            </a:endParaRPr>
          </a:p>
          <a:p>
            <a:pPr algn="just">
              <a:defRPr/>
            </a:pPr>
            <a:endParaRPr lang="ka-GE" b="1" dirty="0"/>
          </a:p>
        </p:txBody>
      </p:sp>
    </p:spTree>
    <p:extLst>
      <p:ext uri="{BB962C8B-B14F-4D97-AF65-F5344CB8AC3E}">
        <p14:creationId xmlns:p14="http://schemas.microsoft.com/office/powerpoint/2010/main" val="364703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36651"/>
              </p:ext>
            </p:extLst>
          </p:nvPr>
        </p:nvGraphicFramePr>
        <p:xfrm>
          <a:off x="-1" y="914400"/>
          <a:ext cx="9067801" cy="548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566"/>
                <a:gridCol w="391069"/>
                <a:gridCol w="391069"/>
                <a:gridCol w="936937"/>
                <a:gridCol w="659927"/>
                <a:gridCol w="643633"/>
                <a:gridCol w="700664"/>
                <a:gridCol w="702701"/>
                <a:gridCol w="702701"/>
                <a:gridCol w="554013"/>
                <a:gridCol w="619193"/>
                <a:gridCol w="594750"/>
                <a:gridCol w="496984"/>
                <a:gridCol w="651781"/>
                <a:gridCol w="708813"/>
              </a:tblGrid>
              <a:tr h="1580831">
                <a:tc>
                  <a:txBody>
                    <a:bodyPr/>
                    <a:lstStyle/>
                    <a:p>
                      <a:pPr algn="ctr" rtl="0" fontAlgn="b"/>
                      <a:r>
                        <a:rPr lang="ka-G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წელი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აფთიაქი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ბაკლოფენი  10მგ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ბაკლოფენი 25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 100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300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 400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600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800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დექსტრომეტორფანი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ზოპიკლონი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ზალეპლონი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ტროპიკამიდი  0.5%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ტროპიკამიდი  1%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სულ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704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6277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696355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1564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288648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328610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202190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44636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166533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74280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16018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1825551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143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 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3062840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41810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787344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871036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903972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402163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650497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48070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4709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976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6773417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143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973306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21755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494104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423083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244917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1694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88302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11194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2262465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43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990139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176051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136996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29446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2853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153117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1490860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143"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ჯამი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6277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5722640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65334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1746147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1759725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1110272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274363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451346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1058449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135597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5149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16994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12352293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762000"/>
          </a:xfrm>
        </p:spPr>
        <p:txBody>
          <a:bodyPr>
            <a:normAutofit/>
          </a:bodyPr>
          <a:lstStyle/>
          <a:p>
            <a:pPr algn="ctr"/>
            <a:r>
              <a:rPr lang="ka-GE" sz="2000" dirty="0"/>
              <a:t>აფთიაქებიდან ურეცეპტოდ გაცემული  6 ნივთიერების შემცველი ფარმაცევტული პროდუქტის რაოდენობა ერთეულებში, </a:t>
            </a:r>
            <a:r>
              <a:rPr lang="ka-GE" sz="2000" dirty="0" smtClean="0"/>
              <a:t>2015-201</a:t>
            </a:r>
            <a:r>
              <a:rPr lang="en-US" sz="2000" dirty="0"/>
              <a:t>8</a:t>
            </a:r>
            <a:r>
              <a:rPr lang="ka-GE" sz="2000" dirty="0" smtClean="0"/>
              <a:t> წწ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01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057204"/>
              </p:ext>
            </p:extLst>
          </p:nvPr>
        </p:nvGraphicFramePr>
        <p:xfrm>
          <a:off x="76203" y="1905000"/>
          <a:ext cx="8915398" cy="4194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3787"/>
                <a:gridCol w="899032"/>
                <a:gridCol w="830248"/>
                <a:gridCol w="663986"/>
                <a:gridCol w="788484"/>
                <a:gridCol w="714056"/>
                <a:gridCol w="674274"/>
                <a:gridCol w="824956"/>
                <a:gridCol w="663986"/>
                <a:gridCol w="663986"/>
                <a:gridCol w="1068603"/>
              </a:tblGrid>
              <a:tr h="837179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დასახელება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 dirty="0">
                          <a:effectLst/>
                        </a:rPr>
                        <a:t>ციკლოდოლი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ბაკლოფენი 25 მგ.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მაგიტუსი სიროფი (დექსტრომეტორფანი)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ზოპიკლონი 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ზალეპლონი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გაბაპენტინი 100მგ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გაბაპენტინი 300მგ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გაბაპენტინი 400 მგ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გაბაპენტინი 800 მგ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ამინაზინი, ციმაზინი (ქლორპრომაზინი)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885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ჩამორთმეული რაოდენობები ერთეულებში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10351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17130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2512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6666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7179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ურეცეპტოდ გაცემული რაოდენობები ერთეულებში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1314954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990139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2853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153117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176051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136996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29446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1170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757">
                <a:tc>
                  <a:txBody>
                    <a:bodyPr/>
                    <a:lstStyle/>
                    <a:p>
                      <a:pPr algn="l" fontAlgn="b"/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468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სულ /ერთეულებში/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1325305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1007269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2975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155629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2190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182717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138288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29446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2222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468">
                <a:tc>
                  <a:txBody>
                    <a:bodyPr/>
                    <a:lstStyle/>
                    <a:p>
                      <a:pPr algn="l" fontAlgn="b"/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298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სულ /გრამებში/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2650.61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25181.73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1167.2175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21.9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20.5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54815.1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55315.2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23556.8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222.2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298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u="none" strike="noStrike" dirty="0" smtClean="0">
                          <a:effectLst/>
                        </a:rPr>
                        <a:t>ჯამი</a:t>
                      </a:r>
                      <a:r>
                        <a:rPr lang="en-US" sz="1100" b="1" u="none" strike="noStrike" dirty="0" smtClean="0">
                          <a:effectLst/>
                        </a:rPr>
                        <a:t> /</a:t>
                      </a:r>
                      <a:r>
                        <a:rPr lang="ka-GE" sz="1100" b="1" u="none" strike="noStrike" dirty="0" smtClean="0">
                          <a:effectLst/>
                        </a:rPr>
                        <a:t>გრამებში/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2650.61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25181.73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595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1167.22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21.9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133707.6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222.2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2018 </a:t>
            </a:r>
            <a:r>
              <a:rPr lang="ka-GE" sz="3200" dirty="0" smtClean="0"/>
              <a:t>წლის განმავლობაში ჩამორთმეული და ურეცეპტოდ გაცემული ზოგიერთი ნივთიერება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030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041742"/>
              </p:ext>
            </p:extLst>
          </p:nvPr>
        </p:nvGraphicFramePr>
        <p:xfrm>
          <a:off x="990599" y="1600201"/>
          <a:ext cx="7924801" cy="51733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3930"/>
                <a:gridCol w="1093930"/>
                <a:gridCol w="1390200"/>
                <a:gridCol w="1692173"/>
                <a:gridCol w="1487060"/>
                <a:gridCol w="1167508"/>
              </a:tblGrid>
              <a:tr h="54810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574843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აფთიაქი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ბაკლოფენი  10მგ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ბაკლოფენი </a:t>
                      </a:r>
                      <a:r>
                        <a:rPr lang="ka-GE" sz="1600" b="1" u="none" strike="noStrike" dirty="0" smtClean="0">
                          <a:effectLst/>
                          <a:cs typeface="Arial" panose="020B0604020202020204" pitchFamily="34" charset="0"/>
                        </a:rPr>
                        <a:t>  25 მგ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სულ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410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6277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696355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702632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410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3062840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3062840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9226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973306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973306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74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 panose="020B0604020202020204" pitchFamily="34" charset="0"/>
                        </a:rPr>
                        <a:t>2018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990139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990139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74412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ჯამი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5722640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410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14400" y="228600"/>
            <a:ext cx="7772400" cy="112338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algn="ctr" fontAlgn="b">
              <a:defRPr/>
            </a:pPr>
            <a:r>
              <a:rPr lang="ka-GE" sz="2800" b="1" dirty="0">
                <a:solidFill>
                  <a:prstClr val="black"/>
                </a:solidFill>
              </a:rPr>
              <a:t>ურეცეპტოდ გაცემული ბაკლოფენის 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ka-GE" sz="2800" b="1" dirty="0">
                <a:solidFill>
                  <a:prstClr val="black"/>
                </a:solidFill>
              </a:rPr>
              <a:t>რაოდენობა (ერთეულებში)</a:t>
            </a:r>
            <a:endParaRPr lang="ka-GE" sz="2800" b="1" dirty="0">
              <a:solidFill>
                <a:srgbClr val="000000"/>
              </a:solidFill>
              <a:latin typeface="Calibri"/>
            </a:endParaRPr>
          </a:p>
          <a:p>
            <a:pPr lvl="0" fontAlgn="b"/>
            <a:endParaRPr lang="ka-GE" sz="1100" b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311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Concourse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inorFont>
  </a:fontScheme>
  <a:fmtScheme name="Concourse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7253</TotalTime>
  <Words>1232</Words>
  <Application>Microsoft Office PowerPoint</Application>
  <PresentationFormat>On-screen Show (4:3)</PresentationFormat>
  <Paragraphs>655</Paragraphs>
  <Slides>24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Concourse</vt:lpstr>
      <vt:lpstr>Waveform</vt:lpstr>
      <vt:lpstr>Worksheet</vt:lpstr>
      <vt:lpstr>PowerPoint Presentation</vt:lpstr>
      <vt:lpstr>ადმინისტრაციული სამართალდარღვევის ოქმების რაოდენობა წლების მიხედვით</vt:lpstr>
      <vt:lpstr>PowerPoint Presentation</vt:lpstr>
      <vt:lpstr>PowerPoint Presentation</vt:lpstr>
      <vt:lpstr>დაწესებულებების შემოწმების დროს გამოვლენილი სამართალდარღვევების ჯამური რაოდენობა</vt:lpstr>
      <vt:lpstr>ურეცეპტოდ გაცემული პირველი ჯგუფის ფარმაცევტული პროდუქტის რაოდენობა ერთეულებში, 2015-2018 წწ.</vt:lpstr>
      <vt:lpstr>აფთიაქებიდან ურეცეპტოდ გაცემული  6 ნივთიერების შემცველი ფარმაცევტული პროდუქტის რაოდენობა ერთეულებში, 2015-2018 წწ</vt:lpstr>
      <vt:lpstr>2018 წლის განმავლობაში ჩამორთმეული და ურეცეპტოდ გაცემული ზოგიერთი ნივთიერება</vt:lpstr>
      <vt:lpstr>PowerPoint Presentation</vt:lpstr>
      <vt:lpstr>  ურეცეპტოდ გაცემული და ჩამორთმეული ბაკლოფენის  რაოდენობა  </vt:lpstr>
      <vt:lpstr>PowerPoint Presentation</vt:lpstr>
      <vt:lpstr>ურეცეპტოდ გაცემული გაბაპენტინის  რაოდენობა (გრამებში) 2015-2016 წწ </vt:lpstr>
      <vt:lpstr>ჩამორთმეული და ურეცეპტოდ გაცემული გაბაპენტინის  რაოდენობა (2017 წ)</vt:lpstr>
      <vt:lpstr>ჩამორთმეული და ურეცეპტოდ გაცემული გაბაპენტინის  რაოდენობა (2018 წ)</vt:lpstr>
      <vt:lpstr>ურეცეპტოდ გაცემული ტროპიკამიდის რაოდენობა (ერთეულებში) </vt:lpstr>
      <vt:lpstr>ურეცეპტოდ გაცემული ტროპიკამიდის რაოდენობა (გრამებში)</vt:lpstr>
      <vt:lpstr>ტროპიკამიდის ურეცეპტოდ გაცემა და ჩამორთმევა</vt:lpstr>
      <vt:lpstr>PowerPoint Presentation</vt:lpstr>
      <vt:lpstr>   ურეცეპტოდ გაცემული დექსტრომეტორფანის, ზოპიკლონისა და ზალეპლონის რაოდენობა (გრამებში)   </vt:lpstr>
      <vt:lpstr>ჩამორთმეული და ურეცეპტოდ გაცემული დექსტრომეტორფანის, ზოპიკლონისა და ზალეპლონის რაოდენობა (2017 წ)</vt:lpstr>
      <vt:lpstr>ჩამორთმეული და ურეცეპტოდ გაცემული დექსტრომეტორფანის, ზოპიკლონისა და ზალეპლონის რაოდენობა (2018 წ.)</vt:lpstr>
      <vt:lpstr>სათანადო ნებართვის გარეშე, პირველი ჯგუფის ფარმაცევტული პროდუქტის მიმოქცევის ფაქტები</vt:lpstr>
      <vt:lpstr>ინსპექტირების ღონისძიებების შედეგად გაუქმებული ავტორიზებული აფთიაქები</vt:lpstr>
      <vt:lpstr>საქმიანობის უფლების შეჩერება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სსიპ „სამედიცინო საქმიანობის სახელმწიფო რეგულირების სააგენტო“-ს   2012 წლის ანგარიში</dc:title>
  <dc:creator>Naira Kvinikadze</dc:creator>
  <cp:lastModifiedBy>User</cp:lastModifiedBy>
  <cp:revision>611</cp:revision>
  <cp:lastPrinted>2019-06-13T06:12:19Z</cp:lastPrinted>
  <dcterms:created xsi:type="dcterms:W3CDTF">2013-01-17T11:02:02Z</dcterms:created>
  <dcterms:modified xsi:type="dcterms:W3CDTF">2019-08-30T14:19:14Z</dcterms:modified>
</cp:coreProperties>
</file>